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72" r:id="rId9"/>
    <p:sldId id="326" r:id="rId10"/>
    <p:sldId id="327" r:id="rId11"/>
    <p:sldId id="328" r:id="rId12"/>
    <p:sldId id="329" r:id="rId13"/>
    <p:sldId id="330" r:id="rId14"/>
    <p:sldId id="331" r:id="rId15"/>
    <p:sldId id="332" r:id="rId16"/>
    <p:sldId id="333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3" r:id="rId25"/>
    <p:sldId id="275" r:id="rId26"/>
    <p:sldId id="281" r:id="rId27"/>
    <p:sldId id="282" r:id="rId28"/>
    <p:sldId id="335" r:id="rId29"/>
    <p:sldId id="334" r:id="rId30"/>
    <p:sldId id="283" r:id="rId31"/>
    <p:sldId id="284" r:id="rId32"/>
    <p:sldId id="285" r:id="rId33"/>
    <p:sldId id="288" r:id="rId34"/>
    <p:sldId id="289" r:id="rId35"/>
    <p:sldId id="290" r:id="rId36"/>
    <p:sldId id="291" r:id="rId37"/>
    <p:sldId id="292" r:id="rId38"/>
    <p:sldId id="257" r:id="rId39"/>
    <p:sldId id="325" r:id="rId40"/>
    <p:sldId id="324" r:id="rId4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8F59C5-AAB2-4DD0-B03A-BFC4EFAA32FC}">
  <a:tblStyle styleId="{FA8F59C5-AAB2-4DD0-B03A-BFC4EFAA32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7027AED-F47E-4CE7-8440-A7C1981EF1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>
        <p:guide orient="horz" pos="1620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gif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6c75617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6c75617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6eadfb52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6eadfb52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6eadfb52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6eadfb52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6eadfb52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6eadfb52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6eadfb52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6eadfb52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6eadfb523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6eadfb523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6eadfb52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6eadfb52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6d14ddb6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6d14ddb6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6d14ddb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6d14ddb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6c7561739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6c7561739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90310fed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90310fed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6c7561739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6c7561739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90310fed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90310fed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86780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90310fed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90310fed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49444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90310fede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590310fede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90310fede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90310fede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8f3be73ac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58f3be73ac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6d14ddb6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6d14ddb6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590310fede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590310fede_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90310fede_9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90310fede_9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90310fede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90310fede_1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6c756173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6c7561739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VISION RANGE = 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FFA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MCTS OSLA OSLA OSLA - 0 100 6 2 2 2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OSLA OSLA - 0 100 4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OSLA OSLA OSLA - 0 100 7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RHEA-Adv OSLA OSLA OSLA - 0 100 5 2 2 2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SimpleAI SimpleAI - 0 100 6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SimpleAI SimpleAI - 0 100 4 3 3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SimpleAI SimpleAI SimpleAI - 0 100 7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RHEA-Adv SimpleAI SimpleAI SimpleAI - 0 100 5 3 3 3</a:t>
            </a:r>
            <a:endParaRPr i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RHEA RHEA - 0 100 6 4 4 4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RHEA RHEA RHEA - 0 100 7 4 4 4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MCTS RHEA-Adv RHEA-Adv RHEA-Adv - 0 100 6 5 5 5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MCTS MCTS - 0 100 4 6 6 6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RHEA-Adv MCTS MCTS MCTS - 0 100 5 6 6 6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RHEA MCTS-Adv MCTS-Adv MCTS-Adv - 0 100 4 7 7 7</a:t>
            </a:r>
            <a:endParaRPr i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TEAM (default range)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MCTS OSLA - 1 100 6 2 6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RHEA OSLA - 1 100 4 2 4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MCTS SimpleAI - 1 100 6 3 6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RHEA SimpleAI - 1 100 4 3 4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MCTS RHEA - 1 100 6 4 6 4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RHEA MCTS - 1 100 4 6 4 6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VISION RANGE = -1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FFA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OSLA OSLA - 0 100 -1 6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OSLA OSLA - 0 100 -1 4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OSLA OSLA OSLA - 0 100 -1 7 2 2 2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SimpleAI SimpleAI - 0 100 -1 6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SimpleAI SimpleAI - 0 100 -1 4 3 3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SimpleAI SimpleAI SimpleAI - 0 100 -1 7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RHEA RHEA - 0 100 -1 6 4 4 4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RHEA RHEA RHEA - 0 100 -1 7 4 4 4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MCTS MCTS - 0 100 -1 4 6 6 6</a:t>
            </a:r>
            <a:endParaRPr i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TEAM (default range)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MCTS OSLA - 1 100 -1 6 2 6 2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RHEA OSLA - 1 100 -1 4 2 4 2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MCTS SimpleAI - 1 100 -1 6 3 6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RHEA SimpleAI - 1 100 -1 4 3 4 3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MCTS RHEA - 1 100 -1 6 4 6 4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RHEA MCTS - 1 100 -1 4 6 4 6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VISION RANGE = 2 (TODO)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FFA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OSLA OSLA - 0 100 2 6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OSLA OSLA - 0 100 2 4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OSLA OSLA OSLA - 0 100 2 7 2 2 2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SimpleAI SimpleAI - 0 100 2 6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SimpleAI SimpleAI - 0 100 2 4 3 3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SimpleAI SimpleAI SimpleAI - 0 100 2 7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RHEA RHEA - 0 100 2 6 4 4 4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RHEA RHEA RHEA - 0 100 2 7 4 4 4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MCTS MCTS - 0 100  4 6 6 6</a:t>
            </a:r>
            <a:endParaRPr i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TEAM (default range)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MCTS OSLA - 1 100 2 6 2 6 2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RHEA OSLA - 1 100 2 4 2 4 2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MCTS SimpleAI - 1 100 2 6 3 6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RHEA SimpleAI - 1 100 2 4 3 4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MCTS RHEA - 1 100 2 6 4 6 4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RHEA MCTS - 1 100 2 4 6 4 6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6c756173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6c756173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6c756173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6c756173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6c7561739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6c7561739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8f3be73a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8f3be73a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8f3be73a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8f3be73a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8f3be73ac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8f3be73ac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6eadfb5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6eadfb5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97866-0467-0F41-A5B2-8B6045073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706AE-B39F-5C42-8326-15F421066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F93AD-5482-5144-8B5B-DA798E37D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2971F-2036-AA46-9627-867C060B5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44429-44B4-374B-8F95-11CFE2315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52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AIGResearch/java-pommerman/wiki/Creating-an-AI-Player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AIGResearch/java-pommerman/wiki/Java-Framework-%28How-to-Run%29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IGResearch/java-pommerman/blob/master/src/objects/GameObject.java" TargetMode="External"/><Relationship Id="rId2" Type="http://schemas.openxmlformats.org/officeDocument/2006/relationships/hyperlink" Target="https://github.com/GAIGResearch/java-pommerman/tree/master/src/objects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GAIGResearch/java-pommerman/blob/master/src/objects/Avatar.java" TargetMode="External"/><Relationship Id="rId5" Type="http://schemas.openxmlformats.org/officeDocument/2006/relationships/hyperlink" Target="https://github.com/GAIGResearch/java-pommerman/blob/master/src/objects/Bomb.java" TargetMode="External"/><Relationship Id="rId4" Type="http://schemas.openxmlformats.org/officeDocument/2006/relationships/hyperlink" Target="https://github.com/GAIGResearch/java-pommerman/blob/master/src/objects/Flame.java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IGResearch/java-pommerman/wiki/AI-Player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IGResearch/java-pommerman/wiki/Optimizing-Agent-Parameter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AIGResearch/java-pommerman/tree/master/src/core/gameConfig" TargetMode="External"/><Relationship Id="rId3" Type="http://schemas.openxmlformats.org/officeDocument/2006/relationships/hyperlink" Target="https://github.com/GAIGResearch/java-pommerman/wiki" TargetMode="External"/><Relationship Id="rId7" Type="http://schemas.openxmlformats.org/officeDocument/2006/relationships/hyperlink" Target="https://github.com/GAIGResearch/java-pommerman/blob/master/src/core/ForwardModel.java" TargetMode="External"/><Relationship Id="rId2" Type="http://schemas.openxmlformats.org/officeDocument/2006/relationships/hyperlink" Target="https://github.com/GAIGResearch/java-pommerman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GAIGResearch/java-pommerman/blob/master/src/core/GameState.java" TargetMode="External"/><Relationship Id="rId5" Type="http://schemas.openxmlformats.org/officeDocument/2006/relationships/hyperlink" Target="https://github.com/GAIGResearch/java-pommerman/blob/master/src/core/Game.java" TargetMode="External"/><Relationship Id="rId4" Type="http://schemas.openxmlformats.org/officeDocument/2006/relationships/hyperlink" Target="https://github.com/GAIGResearch/java-pommerman/tree/master/src/cor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dirty="0"/>
              <a:t>Game AI Hack: </a:t>
            </a:r>
            <a:r>
              <a:rPr lang="en-US" sz="4000" dirty="0" err="1"/>
              <a:t>Pommerman</a:t>
            </a:r>
            <a:br>
              <a:rPr lang="en-US" sz="4000" dirty="0"/>
            </a:br>
            <a:r>
              <a:rPr lang="en-US" sz="4000" dirty="0"/>
              <a:t>IGGI Game Design II</a:t>
            </a:r>
            <a:endParaRPr sz="40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4294967295"/>
          </p:nvPr>
        </p:nvSpPr>
        <p:spPr>
          <a:xfrm>
            <a:off x="311700" y="3287350"/>
            <a:ext cx="85206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</a:pPr>
            <a:r>
              <a:rPr lang="en-US" sz="2000" kern="1200" dirty="0">
                <a:solidFill>
                  <a:prstClr val="black"/>
                </a:solidFill>
                <a:latin typeface="Calibri" panose="020F0502020204030204"/>
              </a:rPr>
              <a:t>Diego Perez Liebana and </a:t>
            </a:r>
            <a:r>
              <a:rPr lang="en-US" sz="20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Simon Lucas</a:t>
            </a:r>
          </a:p>
          <a:p>
            <a:pPr marL="0" lv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</a:pPr>
            <a:r>
              <a:rPr lang="en-US" sz="20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Game AI Research Group</a:t>
            </a:r>
          </a:p>
          <a:p>
            <a:pPr marL="0" lv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</a:pPr>
            <a:r>
              <a:rPr lang="en-US" sz="20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Queen Mary University of London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A7228-88B9-E54C-801D-8278AFB51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Game.java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5B3CE-D1EE-E14D-ACA2-AA7BE87BE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public class </a:t>
            </a:r>
            <a:r>
              <a:rPr lang="en-GB" sz="1200" dirty="0"/>
              <a:t>Game {</a:t>
            </a:r>
            <a:r>
              <a:rPr lang="en-GB" sz="1200" i="1" dirty="0"/>
              <a:t>	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 err="1"/>
              <a:t>GameLog</a:t>
            </a:r>
            <a:r>
              <a:rPr lang="en-GB" sz="1200" dirty="0"/>
              <a:t> </a:t>
            </a:r>
            <a:r>
              <a:rPr lang="en-GB" sz="1200" b="1" dirty="0" err="1">
                <a:solidFill>
                  <a:srgbClr val="660E7A"/>
                </a:solidFill>
              </a:rPr>
              <a:t>gameLog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 err="1"/>
              <a:t>GameState</a:t>
            </a:r>
            <a:r>
              <a:rPr lang="en-GB" sz="1200" dirty="0"/>
              <a:t>[] </a:t>
            </a:r>
            <a:r>
              <a:rPr lang="en-GB" sz="1200" b="1" dirty="0" err="1">
                <a:solidFill>
                  <a:srgbClr val="660E7A"/>
                </a:solidFill>
              </a:rPr>
              <a:t>gameStateObservations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 err="1"/>
              <a:t>ArrayList</a:t>
            </a:r>
            <a:r>
              <a:rPr lang="en-GB" sz="1200" dirty="0"/>
              <a:t>&lt;Player&gt; </a:t>
            </a:r>
            <a:r>
              <a:rPr lang="en-GB" sz="1200" b="1" dirty="0">
                <a:solidFill>
                  <a:srgbClr val="660E7A"/>
                </a:solidFill>
              </a:rPr>
              <a:t>players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 err="1"/>
              <a:t>Types.GAME_MODE</a:t>
            </a:r>
            <a:r>
              <a:rPr lang="en-GB" sz="1200" dirty="0"/>
              <a:t> </a:t>
            </a:r>
            <a:r>
              <a:rPr lang="en-GB" sz="1200" b="1" dirty="0" err="1">
                <a:solidFill>
                  <a:srgbClr val="660E7A"/>
                </a:solidFill>
              </a:rPr>
              <a:t>gameMode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long </a:t>
            </a:r>
            <a:r>
              <a:rPr lang="en-GB" sz="1200" b="1" dirty="0">
                <a:solidFill>
                  <a:srgbClr val="660E7A"/>
                </a:solidFill>
              </a:rPr>
              <a:t>seed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int </a:t>
            </a:r>
            <a:r>
              <a:rPr lang="en-GB" sz="1200" b="1" dirty="0">
                <a:solidFill>
                  <a:srgbClr val="660E7A"/>
                </a:solidFill>
              </a:rPr>
              <a:t>size</a:t>
            </a:r>
            <a:r>
              <a:rPr lang="en-GB" sz="1200" dirty="0"/>
              <a:t>;</a:t>
            </a:r>
            <a:endParaRPr lang="en-GB" sz="1200" b="1" dirty="0"/>
          </a:p>
          <a:p>
            <a:pPr marL="114300" indent="0">
              <a:buNone/>
            </a:pPr>
            <a:r>
              <a:rPr lang="en-GB" sz="1200" dirty="0"/>
              <a:t>	//…</a:t>
            </a:r>
          </a:p>
          <a:p>
            <a:pPr marL="114300" indent="0">
              <a:buNone/>
            </a:pPr>
            <a:endParaRPr lang="en-GB" sz="1200" b="1" dirty="0"/>
          </a:p>
          <a:p>
            <a:pPr marL="114300" indent="0">
              <a:buNone/>
            </a:pPr>
            <a:r>
              <a:rPr lang="en-GB" sz="1200" b="1" dirty="0"/>
              <a:t>	</a:t>
            </a:r>
            <a:r>
              <a:rPr lang="en-GB" sz="1200" b="1" dirty="0">
                <a:solidFill>
                  <a:srgbClr val="000080"/>
                </a:solidFill>
              </a:rPr>
              <a:t>public </a:t>
            </a:r>
            <a:r>
              <a:rPr lang="en-GB" sz="1200" dirty="0" err="1"/>
              <a:t>Types.RESULT</a:t>
            </a:r>
            <a:r>
              <a:rPr lang="en-GB" sz="1200" dirty="0"/>
              <a:t>[] run(GUI frame, </a:t>
            </a:r>
            <a:r>
              <a:rPr lang="en-GB" sz="1200" dirty="0" err="1"/>
              <a:t>WindowInput</a:t>
            </a:r>
            <a:r>
              <a:rPr lang="en-GB" sz="1200" dirty="0"/>
              <a:t> </a:t>
            </a:r>
            <a:r>
              <a:rPr lang="en-GB" sz="1200" dirty="0" err="1"/>
              <a:t>wi</a:t>
            </a:r>
            <a:r>
              <a:rPr lang="en-GB" sz="1200" dirty="0"/>
              <a:t>, </a:t>
            </a:r>
            <a:r>
              <a:rPr lang="en-GB" sz="1200" b="1" dirty="0" err="1">
                <a:solidFill>
                  <a:srgbClr val="000080"/>
                </a:solidFill>
              </a:rPr>
              <a:t>boolean</a:t>
            </a:r>
            <a:r>
              <a:rPr lang="en-GB" sz="1200" b="1" dirty="0">
                <a:solidFill>
                  <a:srgbClr val="000080"/>
                </a:solidFill>
              </a:rPr>
              <a:t> </a:t>
            </a:r>
            <a:r>
              <a:rPr lang="en-GB" sz="1200" dirty="0" err="1"/>
              <a:t>separateThreads</a:t>
            </a:r>
            <a:r>
              <a:rPr lang="en-GB" sz="1200" dirty="0"/>
              <a:t>)</a:t>
            </a:r>
          </a:p>
          <a:p>
            <a:pPr marL="114300" indent="0">
              <a:buNone/>
            </a:pPr>
            <a:endParaRPr lang="en-GB" sz="1200" dirty="0"/>
          </a:p>
          <a:p>
            <a:pPr marL="114300" indent="0">
              <a:buNone/>
            </a:pPr>
            <a:r>
              <a:rPr lang="en-GB" sz="1200" b="1" dirty="0"/>
              <a:t>	</a:t>
            </a:r>
            <a:r>
              <a:rPr lang="en-GB" sz="1200" b="1" dirty="0">
                <a:solidFill>
                  <a:srgbClr val="000080"/>
                </a:solidFill>
              </a:rPr>
              <a:t>void </a:t>
            </a:r>
            <a:r>
              <a:rPr lang="en-GB" sz="1200" dirty="0"/>
              <a:t>tick (</a:t>
            </a:r>
            <a:r>
              <a:rPr lang="en-GB" sz="1200" b="1" dirty="0" err="1">
                <a:solidFill>
                  <a:srgbClr val="000080"/>
                </a:solidFill>
              </a:rPr>
              <a:t>boolean</a:t>
            </a:r>
            <a:r>
              <a:rPr lang="en-GB" sz="1200" b="1" dirty="0">
                <a:solidFill>
                  <a:srgbClr val="000080"/>
                </a:solidFill>
              </a:rPr>
              <a:t> </a:t>
            </a:r>
            <a:r>
              <a:rPr lang="en-GB" sz="1200" dirty="0" err="1"/>
              <a:t>separateThreads</a:t>
            </a:r>
            <a:r>
              <a:rPr lang="en-GB" sz="1200" dirty="0"/>
              <a:t>)</a:t>
            </a:r>
          </a:p>
          <a:p>
            <a:pPr marL="114300" indent="0">
              <a:buNone/>
            </a:pPr>
            <a:r>
              <a:rPr lang="en-GB" sz="1200" dirty="0"/>
              <a:t>	//…</a:t>
            </a:r>
          </a:p>
          <a:p>
            <a:pPr marL="114300" indent="0">
              <a:buNone/>
            </a:pPr>
            <a:r>
              <a:rPr lang="en-GB" sz="1200" dirty="0"/>
              <a:t>}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4C8AD-E6CE-804B-95BE-3FB0DD4E3D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10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300552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A7228-88B9-E54C-801D-8278AFB51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GameState.java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5B3CE-D1EE-E14D-ACA2-AA7BE87BE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public class </a:t>
            </a:r>
            <a:r>
              <a:rPr lang="en-GB" sz="1200" dirty="0" err="1"/>
              <a:t>GameState</a:t>
            </a:r>
            <a:r>
              <a:rPr lang="en-GB" sz="1200" dirty="0"/>
              <a:t> {</a:t>
            </a:r>
            <a:br>
              <a:rPr lang="en-GB" sz="1200" b="1" dirty="0"/>
            </a:br>
            <a:r>
              <a:rPr lang="en-GB" sz="1200" b="1" dirty="0"/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int </a:t>
            </a:r>
            <a:r>
              <a:rPr lang="en-GB" sz="1200" b="1" dirty="0" err="1">
                <a:solidFill>
                  <a:srgbClr val="660E7A"/>
                </a:solidFill>
              </a:rPr>
              <a:t>nActions</a:t>
            </a:r>
            <a:r>
              <a:rPr lang="en-GB" sz="1200" b="1" dirty="0">
                <a:solidFill>
                  <a:srgbClr val="660E7A"/>
                </a:solidFill>
              </a:rPr>
              <a:t> </a:t>
            </a:r>
            <a:r>
              <a:rPr lang="en-GB" sz="1200" dirty="0"/>
              <a:t>= </a:t>
            </a:r>
            <a:r>
              <a:rPr lang="en-GB" sz="1200" i="1" dirty="0">
                <a:solidFill>
                  <a:srgbClr val="660E7A"/>
                </a:solidFill>
              </a:rPr>
              <a:t>NUM_ACTIONS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dirty="0" err="1"/>
              <a:t>ForwardModel</a:t>
            </a:r>
            <a:r>
              <a:rPr lang="en-GB" sz="1200" dirty="0"/>
              <a:t> </a:t>
            </a:r>
            <a:r>
              <a:rPr lang="en-GB" sz="1200" b="1" dirty="0">
                <a:solidFill>
                  <a:srgbClr val="660E7A"/>
                </a:solidFill>
              </a:rPr>
              <a:t>model</a:t>
            </a:r>
            <a:r>
              <a:rPr lang="en-GB" sz="1200" dirty="0"/>
              <a:t>; </a:t>
            </a:r>
            <a:r>
              <a:rPr lang="en-GB" sz="1200" b="1" dirty="0"/>
              <a:t>		</a:t>
            </a:r>
          </a:p>
          <a:p>
            <a:pPr marL="114300" indent="0">
              <a:buNone/>
            </a:pPr>
            <a:r>
              <a:rPr lang="en-GB" sz="1200" b="1" dirty="0"/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/>
              <a:t>Avatar </a:t>
            </a:r>
            <a:r>
              <a:rPr lang="en-GB" sz="1200" b="1" dirty="0">
                <a:solidFill>
                  <a:srgbClr val="660E7A"/>
                </a:solidFill>
              </a:rPr>
              <a:t>avatar</a:t>
            </a:r>
            <a:r>
              <a:rPr lang="en-GB" sz="1200" dirty="0"/>
              <a:t>;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private int </a:t>
            </a:r>
            <a:r>
              <a:rPr lang="en-GB" sz="1200" b="1" dirty="0" err="1">
                <a:solidFill>
                  <a:srgbClr val="660E7A"/>
                </a:solidFill>
              </a:rPr>
              <a:t>playerIdx</a:t>
            </a:r>
            <a:r>
              <a:rPr lang="en-GB" sz="1200" dirty="0"/>
              <a:t>;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private int </a:t>
            </a:r>
            <a:r>
              <a:rPr lang="en-GB" sz="1200" b="1" dirty="0">
                <a:solidFill>
                  <a:srgbClr val="660E7A"/>
                </a:solidFill>
              </a:rPr>
              <a:t>tick</a:t>
            </a:r>
            <a:r>
              <a:rPr lang="en-GB" sz="1200" dirty="0"/>
              <a:t>;</a:t>
            </a:r>
            <a:endParaRPr lang="en-GB" sz="1200" b="1" dirty="0"/>
          </a:p>
          <a:p>
            <a:pPr marL="114300" indent="0">
              <a:buNone/>
            </a:pPr>
            <a:r>
              <a:rPr lang="en-GB" sz="1200" b="1" dirty="0"/>
              <a:t>	</a:t>
            </a:r>
            <a:r>
              <a:rPr lang="en-GB" sz="1200" dirty="0"/>
              <a:t>//…</a:t>
            </a:r>
          </a:p>
          <a:p>
            <a:pPr marL="114300" indent="0">
              <a:buNone/>
            </a:pPr>
            <a:endParaRPr lang="en-GB" sz="1200" dirty="0"/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</a:t>
            </a:r>
            <a:r>
              <a:rPr lang="en-GB" sz="1200" b="1" dirty="0" err="1">
                <a:solidFill>
                  <a:srgbClr val="000080"/>
                </a:solidFill>
              </a:rPr>
              <a:t>boolean</a:t>
            </a:r>
            <a:r>
              <a:rPr lang="en-GB" sz="1200" b="1" dirty="0">
                <a:solidFill>
                  <a:srgbClr val="000080"/>
                </a:solidFill>
              </a:rPr>
              <a:t> </a:t>
            </a:r>
            <a:r>
              <a:rPr lang="en-GB" sz="1200" dirty="0"/>
              <a:t>next(</a:t>
            </a:r>
            <a:r>
              <a:rPr lang="en-GB" sz="1200" dirty="0" err="1"/>
              <a:t>Types.ACTIONS</a:t>
            </a:r>
            <a:r>
              <a:rPr lang="en-GB" sz="1200" dirty="0"/>
              <a:t>[] actions)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</a:t>
            </a:r>
            <a:r>
              <a:rPr lang="en-GB" sz="1200" dirty="0" err="1"/>
              <a:t>GameState</a:t>
            </a:r>
            <a:r>
              <a:rPr lang="en-GB" sz="1200" dirty="0"/>
              <a:t> copy()</a:t>
            </a:r>
          </a:p>
          <a:p>
            <a:pPr marL="114300" indent="0">
              <a:buNone/>
            </a:pPr>
            <a:endParaRPr lang="en-GB" sz="1200" dirty="0"/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</a:t>
            </a:r>
            <a:r>
              <a:rPr lang="en-GB" sz="1200" b="1" dirty="0" err="1">
                <a:solidFill>
                  <a:srgbClr val="000080"/>
                </a:solidFill>
              </a:rPr>
              <a:t>boolean</a:t>
            </a:r>
            <a:r>
              <a:rPr lang="en-GB" sz="1200" b="1" dirty="0">
                <a:solidFill>
                  <a:srgbClr val="000080"/>
                </a:solidFill>
              </a:rPr>
              <a:t> </a:t>
            </a:r>
            <a:r>
              <a:rPr lang="en-GB" sz="1200" dirty="0" err="1"/>
              <a:t>isTerminal</a:t>
            </a:r>
            <a:r>
              <a:rPr lang="en-GB" sz="1200" dirty="0"/>
              <a:t>()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int </a:t>
            </a:r>
            <a:r>
              <a:rPr lang="en-GB" sz="1200" dirty="0" err="1"/>
              <a:t>getTick</a:t>
            </a:r>
            <a:r>
              <a:rPr lang="en-GB" sz="1200" dirty="0"/>
              <a:t>()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int </a:t>
            </a:r>
            <a:r>
              <a:rPr lang="en-GB" sz="1200" dirty="0" err="1"/>
              <a:t>nActions</a:t>
            </a:r>
            <a:r>
              <a:rPr lang="en-GB" sz="1200" dirty="0"/>
              <a:t>()</a:t>
            </a:r>
          </a:p>
          <a:p>
            <a:pPr marL="114300" indent="0">
              <a:buNone/>
            </a:pPr>
            <a:endParaRPr lang="en-GB" sz="1200" dirty="0"/>
          </a:p>
          <a:p>
            <a:pPr marL="114300" indent="0">
              <a:buNone/>
            </a:pPr>
            <a:r>
              <a:rPr lang="en-GB" sz="1200" dirty="0"/>
              <a:t>	// Many game state information methods… </a:t>
            </a:r>
            <a:r>
              <a:rPr lang="en-GB" sz="1000" dirty="0">
                <a:hlinkClick r:id="rId2"/>
              </a:rPr>
              <a:t>https://github.com/GAIGResearch/java-pommerman/wiki/Creating-an-AI-Player</a:t>
            </a:r>
            <a:endParaRPr lang="en-GB" sz="1200" dirty="0"/>
          </a:p>
          <a:p>
            <a:pPr marL="114300" indent="0">
              <a:buNone/>
            </a:pPr>
            <a:r>
              <a:rPr lang="en-GB" sz="1200" dirty="0"/>
              <a:t>}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4C8AD-E6CE-804B-95BE-3FB0DD4E3D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11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830382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D459-52D1-A644-AB97-218F1C28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ForwardModel.java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1B9EE-CCB1-674F-9490-539D3DFC11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public class </a:t>
            </a:r>
            <a:r>
              <a:rPr lang="en-GB" sz="1400" dirty="0" err="1"/>
              <a:t>ForwardModel</a:t>
            </a:r>
            <a:r>
              <a:rPr lang="en-GB" sz="1400" dirty="0"/>
              <a:t> {</a:t>
            </a:r>
          </a:p>
          <a:p>
            <a:pPr marL="114300" indent="0">
              <a:buNone/>
            </a:pPr>
            <a:r>
              <a:rPr lang="en-GB" sz="1400" dirty="0"/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</a:t>
            </a:r>
            <a:r>
              <a:rPr lang="en-GB" sz="1400" dirty="0" err="1"/>
              <a:t>Types.TILETYPE</a:t>
            </a:r>
            <a:r>
              <a:rPr lang="en-GB" sz="1400" dirty="0"/>
              <a:t>[][] </a:t>
            </a:r>
            <a:r>
              <a:rPr lang="en-GB" sz="1400" b="1" dirty="0">
                <a:solidFill>
                  <a:srgbClr val="660E7A"/>
                </a:solidFill>
              </a:rPr>
              <a:t>board</a:t>
            </a:r>
            <a:r>
              <a:rPr lang="en-GB" sz="1400" dirty="0"/>
              <a:t>;</a:t>
            </a:r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private int</a:t>
            </a:r>
            <a:r>
              <a:rPr lang="en-GB" sz="1400" dirty="0"/>
              <a:t>[][] </a:t>
            </a:r>
            <a:r>
              <a:rPr lang="en-GB" sz="1400" b="1" dirty="0" err="1">
                <a:solidFill>
                  <a:srgbClr val="660E7A"/>
                </a:solidFill>
              </a:rPr>
              <a:t>bombBlastStrength</a:t>
            </a:r>
            <a:r>
              <a:rPr lang="en-GB" sz="1400" dirty="0"/>
              <a:t>;</a:t>
            </a:r>
          </a:p>
          <a:p>
            <a:pPr marL="114300" indent="0">
              <a:buNone/>
            </a:pPr>
            <a:r>
              <a:rPr lang="en-GB" sz="1400" dirty="0"/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int</a:t>
            </a:r>
            <a:r>
              <a:rPr lang="en-GB" sz="1400" dirty="0"/>
              <a:t>[][] </a:t>
            </a:r>
            <a:r>
              <a:rPr lang="en-GB" sz="1400" b="1" dirty="0" err="1">
                <a:solidFill>
                  <a:srgbClr val="660E7A"/>
                </a:solidFill>
              </a:rPr>
              <a:t>bombLife</a:t>
            </a:r>
            <a:r>
              <a:rPr lang="en-GB" sz="1400" dirty="0"/>
              <a:t>;</a:t>
            </a:r>
          </a:p>
          <a:p>
            <a:pPr marL="114300" indent="0">
              <a:buNone/>
            </a:pPr>
            <a:r>
              <a:rPr lang="en-GB" sz="1400" dirty="0"/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</a:t>
            </a:r>
            <a:r>
              <a:rPr lang="en-GB" sz="1400" dirty="0" err="1"/>
              <a:t>Types.TILETYPE</a:t>
            </a:r>
            <a:r>
              <a:rPr lang="en-GB" sz="1400" dirty="0"/>
              <a:t>[][] </a:t>
            </a:r>
            <a:r>
              <a:rPr lang="en-GB" sz="1400" b="1" dirty="0">
                <a:solidFill>
                  <a:srgbClr val="660E7A"/>
                </a:solidFill>
              </a:rPr>
              <a:t>powerups</a:t>
            </a:r>
            <a:r>
              <a:rPr lang="en-GB" sz="1400" dirty="0"/>
              <a:t>;</a:t>
            </a:r>
            <a:r>
              <a:rPr lang="en-GB" sz="1400" b="1" dirty="0">
                <a:solidFill>
                  <a:srgbClr val="000080"/>
                </a:solidFill>
              </a:rPr>
              <a:t> </a:t>
            </a:r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private </a:t>
            </a:r>
            <a:r>
              <a:rPr lang="en-GB" sz="1400" dirty="0" err="1"/>
              <a:t>GameObject</a:t>
            </a:r>
            <a:r>
              <a:rPr lang="en-GB" sz="1400" dirty="0"/>
              <a:t>[] </a:t>
            </a:r>
            <a:r>
              <a:rPr lang="en-GB" sz="1400" b="1" dirty="0">
                <a:solidFill>
                  <a:srgbClr val="660E7A"/>
                </a:solidFill>
              </a:rPr>
              <a:t>agents</a:t>
            </a:r>
            <a:r>
              <a:rPr lang="en-GB" sz="1400" dirty="0"/>
              <a:t>; </a:t>
            </a:r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private </a:t>
            </a:r>
            <a:r>
              <a:rPr lang="en-GB" sz="1400" dirty="0" err="1"/>
              <a:t>ArrayList</a:t>
            </a:r>
            <a:r>
              <a:rPr lang="en-GB" sz="1400" dirty="0"/>
              <a:t>&lt;</a:t>
            </a:r>
            <a:r>
              <a:rPr lang="en-GB" sz="1400" dirty="0" err="1"/>
              <a:t>GameObject</a:t>
            </a:r>
            <a:r>
              <a:rPr lang="en-GB" sz="1400" dirty="0"/>
              <a:t>&gt; </a:t>
            </a:r>
            <a:r>
              <a:rPr lang="en-GB" sz="1400" b="1" dirty="0" err="1">
                <a:solidFill>
                  <a:srgbClr val="660E7A"/>
                </a:solidFill>
              </a:rPr>
              <a:t>aliveAgents</a:t>
            </a:r>
            <a:r>
              <a:rPr lang="en-GB" sz="1400" dirty="0"/>
              <a:t>;</a:t>
            </a:r>
            <a:br>
              <a:rPr lang="en-GB" sz="1400" dirty="0"/>
            </a:br>
            <a:r>
              <a:rPr lang="en-GB" sz="1400" i="1" dirty="0">
                <a:solidFill>
                  <a:srgbClr val="808080"/>
                </a:solidFill>
              </a:rPr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</a:t>
            </a:r>
            <a:r>
              <a:rPr lang="en-GB" sz="1400" dirty="0" err="1"/>
              <a:t>ArrayList</a:t>
            </a:r>
            <a:r>
              <a:rPr lang="en-GB" sz="1400" dirty="0"/>
              <a:t>&lt;</a:t>
            </a:r>
            <a:r>
              <a:rPr lang="en-GB" sz="1400" dirty="0" err="1"/>
              <a:t>GameObject</a:t>
            </a:r>
            <a:r>
              <a:rPr lang="en-GB" sz="1400" dirty="0"/>
              <a:t>&gt; </a:t>
            </a:r>
            <a:r>
              <a:rPr lang="en-GB" sz="1400" b="1" dirty="0">
                <a:solidFill>
                  <a:srgbClr val="660E7A"/>
                </a:solidFill>
              </a:rPr>
              <a:t>flames</a:t>
            </a:r>
            <a:r>
              <a:rPr lang="en-GB" sz="1400" dirty="0"/>
              <a:t>;</a:t>
            </a:r>
            <a:br>
              <a:rPr lang="en-GB" sz="1400" i="1" dirty="0">
                <a:solidFill>
                  <a:srgbClr val="808080"/>
                </a:solidFill>
              </a:rPr>
            </a:br>
            <a:r>
              <a:rPr lang="en-GB" sz="1400" i="1" dirty="0">
                <a:solidFill>
                  <a:srgbClr val="808080"/>
                </a:solidFill>
              </a:rPr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</a:t>
            </a:r>
            <a:r>
              <a:rPr lang="en-GB" sz="1400" dirty="0" err="1"/>
              <a:t>ArrayList</a:t>
            </a:r>
            <a:r>
              <a:rPr lang="en-GB" sz="1400" dirty="0"/>
              <a:t>&lt;</a:t>
            </a:r>
            <a:r>
              <a:rPr lang="en-GB" sz="1400" dirty="0" err="1"/>
              <a:t>GameObject</a:t>
            </a:r>
            <a:r>
              <a:rPr lang="en-GB" sz="1400" dirty="0"/>
              <a:t>&gt; </a:t>
            </a:r>
            <a:r>
              <a:rPr lang="en-GB" sz="1400" b="1" dirty="0">
                <a:solidFill>
                  <a:srgbClr val="660E7A"/>
                </a:solidFill>
              </a:rPr>
              <a:t>bombs</a:t>
            </a:r>
            <a:r>
              <a:rPr lang="en-GB" sz="1400" dirty="0"/>
              <a:t>;</a:t>
            </a:r>
          </a:p>
          <a:p>
            <a:pPr marL="114300" indent="0">
              <a:buNone/>
            </a:pPr>
            <a:endParaRPr lang="en-GB" sz="1400" dirty="0"/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void </a:t>
            </a:r>
            <a:r>
              <a:rPr lang="en-GB" sz="1400" dirty="0" err="1"/>
              <a:t>init</a:t>
            </a:r>
            <a:r>
              <a:rPr lang="en-GB" sz="1400" dirty="0"/>
              <a:t>(…)</a:t>
            </a:r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void </a:t>
            </a:r>
            <a:r>
              <a:rPr lang="en-GB" sz="1400" dirty="0"/>
              <a:t>next(</a:t>
            </a:r>
            <a:r>
              <a:rPr lang="en-GB" sz="1400" dirty="0" err="1"/>
              <a:t>Types.ACTIONS</a:t>
            </a:r>
            <a:r>
              <a:rPr lang="en-GB" sz="1400" dirty="0"/>
              <a:t>[] </a:t>
            </a:r>
            <a:r>
              <a:rPr lang="en-GB" sz="1400" dirty="0" err="1"/>
              <a:t>playerActions</a:t>
            </a:r>
            <a:r>
              <a:rPr lang="en-GB" sz="1400" dirty="0"/>
              <a:t>)</a:t>
            </a:r>
          </a:p>
          <a:p>
            <a:pPr marL="114300" indent="0">
              <a:buNone/>
            </a:pPr>
            <a:endParaRPr lang="en-GB" sz="1400" dirty="0"/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private void </a:t>
            </a:r>
            <a:r>
              <a:rPr lang="en-GB" sz="1400" dirty="0" err="1"/>
              <a:t>translatePlayerActions</a:t>
            </a:r>
            <a:r>
              <a:rPr lang="en-GB" sz="1400" dirty="0"/>
              <a:t>()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070C2-E31C-954F-B2A4-3E1C43D98E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12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791694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E2E6-5D07-374A-B88B-1738F3AB6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gameConfig.OriginalGameConfig.java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3807ED-F7BC-F548-A1FE-266F3D6815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interface provides the possibility of defining different team configurations for </a:t>
            </a:r>
            <a:r>
              <a:rPr lang="en-GB" dirty="0" err="1"/>
              <a:t>Pommerman</a:t>
            </a:r>
            <a:r>
              <a:rPr lang="en-GB" dirty="0"/>
              <a:t> (</a:t>
            </a:r>
            <a:r>
              <a:rPr lang="en-GB" dirty="0" err="1"/>
              <a:t>IGameConfig.java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Defines who are the teammates and the enemies</a:t>
            </a:r>
          </a:p>
          <a:p>
            <a:pPr lvl="1"/>
            <a:r>
              <a:rPr lang="en-GB" dirty="0"/>
              <a:t>When is the game ended and which ones are the winning conditions</a:t>
            </a:r>
          </a:p>
          <a:p>
            <a:pPr lvl="1"/>
            <a:r>
              <a:rPr lang="en-GB" dirty="0"/>
              <a:t>Decides the rewards for the agents given by the game.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63A53-2B65-2644-A49F-CBAEABF688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13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3822370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C02B1-C7EC-044E-BE91-C3638E612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run 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7CC9C6-40AD-1A41-86A8-B35274DE83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400" dirty="0" err="1"/>
              <a:t>Test.java</a:t>
            </a:r>
            <a:r>
              <a:rPr lang="en-GB" sz="1400" dirty="0"/>
              <a:t>: </a:t>
            </a:r>
          </a:p>
          <a:p>
            <a:pPr lvl="1"/>
            <a:r>
              <a:rPr lang="en-GB" dirty="0" err="1"/>
              <a:t>Run.</a:t>
            </a:r>
            <a:r>
              <a:rPr lang="en-GB" i="1" dirty="0" err="1"/>
              <a:t>runGame</a:t>
            </a:r>
            <a:r>
              <a:rPr lang="en-GB" dirty="0"/>
              <a:t>(game, ki1, ki2, </a:t>
            </a:r>
            <a:r>
              <a:rPr lang="en-GB" dirty="0" err="1"/>
              <a:t>useSeparateThreads</a:t>
            </a:r>
            <a:r>
              <a:rPr lang="en-GB" dirty="0"/>
              <a:t>);</a:t>
            </a:r>
          </a:p>
          <a:p>
            <a:pPr lvl="1"/>
            <a:r>
              <a:rPr lang="en-GB" b="1" dirty="0">
                <a:solidFill>
                  <a:srgbClr val="000080"/>
                </a:solidFill>
              </a:rPr>
              <a:t>if </a:t>
            </a:r>
            <a:r>
              <a:rPr lang="en-GB" dirty="0"/>
              <a:t>(</a:t>
            </a:r>
            <a:r>
              <a:rPr lang="en-GB" dirty="0" err="1"/>
              <a:t>game.isLogged</a:t>
            </a:r>
            <a:r>
              <a:rPr lang="en-GB" dirty="0"/>
              <a:t>()){</a:t>
            </a:r>
            <a:br>
              <a:rPr lang="en-GB" dirty="0"/>
            </a:br>
            <a:r>
              <a:rPr lang="en-GB" dirty="0"/>
              <a:t>    Game replay = </a:t>
            </a:r>
            <a:r>
              <a:rPr lang="en-GB" dirty="0" err="1"/>
              <a:t>Game.</a:t>
            </a:r>
            <a:r>
              <a:rPr lang="en-GB" i="1" dirty="0" err="1"/>
              <a:t>getLastReplayGame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Run.</a:t>
            </a:r>
            <a:r>
              <a:rPr lang="en-GB" i="1" dirty="0" err="1"/>
              <a:t>runGame</a:t>
            </a:r>
            <a:r>
              <a:rPr lang="en-GB" dirty="0"/>
              <a:t>(replay, ki1, ki2, </a:t>
            </a:r>
            <a:r>
              <a:rPr lang="en-GB" dirty="0" err="1"/>
              <a:t>useSeparateThreads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}</a:t>
            </a:r>
          </a:p>
          <a:p>
            <a:pPr lvl="1"/>
            <a:r>
              <a:rPr lang="en-GB" b="1" dirty="0">
                <a:solidFill>
                  <a:srgbClr val="000080"/>
                </a:solidFill>
              </a:rPr>
              <a:t>int </a:t>
            </a:r>
            <a:r>
              <a:rPr lang="en-GB" dirty="0"/>
              <a:t>N = </a:t>
            </a:r>
            <a:r>
              <a:rPr lang="en-GB" dirty="0">
                <a:solidFill>
                  <a:srgbClr val="0000FF"/>
                </a:solidFill>
              </a:rPr>
              <a:t>20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 err="1"/>
              <a:t>Run.</a:t>
            </a:r>
            <a:r>
              <a:rPr lang="en-GB" i="1" dirty="0" err="1"/>
              <a:t>runGames</a:t>
            </a:r>
            <a:r>
              <a:rPr lang="en-GB" dirty="0"/>
              <a:t>(game, </a:t>
            </a:r>
            <a:r>
              <a:rPr lang="en-GB" b="1" dirty="0">
                <a:solidFill>
                  <a:srgbClr val="000080"/>
                </a:solidFill>
              </a:rPr>
              <a:t>new long</a:t>
            </a:r>
            <a:r>
              <a:rPr lang="en-GB" dirty="0"/>
              <a:t>[]{seed}, N, </a:t>
            </a:r>
            <a:r>
              <a:rPr lang="en-GB" dirty="0" err="1"/>
              <a:t>useSeparateThreads</a:t>
            </a:r>
            <a:r>
              <a:rPr lang="en-GB" dirty="0"/>
              <a:t>);</a:t>
            </a:r>
          </a:p>
          <a:p>
            <a:pPr lvl="1"/>
            <a:endParaRPr lang="en-GB" dirty="0"/>
          </a:p>
          <a:p>
            <a:r>
              <a:rPr lang="en-GB" sz="1400" dirty="0">
                <a:hlinkClick r:id="rId2"/>
              </a:rPr>
              <a:t>https://github.com/GAIGResearch/java-pommerman/wiki/Java-Framework-%28How-to-Run%29</a:t>
            </a:r>
            <a:endParaRPr lang="en-GB" sz="1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81B080-ACCB-224C-862E-62B4C8240C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14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217599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3D33D-7F1C-A749-BBCE-5F49300C1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Types.java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51380E-D4A8-0C41-B9C2-8818A7DF2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utils.Types.java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500"/>
              </a:spcBef>
            </a:pPr>
            <a:r>
              <a:rPr lang="en-US" dirty="0"/>
              <a:t>Tile types, sprites, game modes, results, actions and directions.</a:t>
            </a:r>
          </a:p>
          <a:p>
            <a:pPr lvl="1">
              <a:lnSpc>
                <a:spcPct val="100000"/>
              </a:lnSpc>
              <a:spcBef>
                <a:spcPts val="500"/>
              </a:spcBef>
            </a:pPr>
            <a:r>
              <a:rPr lang="en-US" dirty="0"/>
              <a:t>Game Parameters (including </a:t>
            </a:r>
            <a:r>
              <a:rPr lang="en-US" dirty="0" err="1"/>
              <a:t>GameConfig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79237-E8C9-C148-A0EB-5876FEE8B1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15</a:t>
            </a:fld>
            <a:endParaRPr lang="es"/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E730095-A82A-FF42-A02C-BEF921666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385" y="2181914"/>
            <a:ext cx="7217229" cy="269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68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CAF54-8601-E949-BFF6-A30F6E4A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package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AE738-60BD-CE4D-B2A5-10B52372D4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hlinkClick r:id="rId2"/>
              </a:rPr>
              <a:t>objects</a:t>
            </a:r>
            <a:r>
              <a:rPr lang="en-GB" dirty="0"/>
              <a:t> - Package contains definitions for all game objects</a:t>
            </a:r>
          </a:p>
          <a:p>
            <a:pPr lvl="1"/>
            <a:r>
              <a:rPr lang="en-GB" dirty="0">
                <a:hlinkClick r:id="rId3"/>
              </a:rPr>
              <a:t>GameObject.java</a:t>
            </a:r>
            <a:r>
              <a:rPr lang="en-GB" dirty="0"/>
              <a:t> - Defines generic game objects with a given type.</a:t>
            </a:r>
          </a:p>
          <a:p>
            <a:pPr lvl="1"/>
            <a:r>
              <a:rPr lang="en-GB" dirty="0">
                <a:hlinkClick r:id="rId4"/>
              </a:rPr>
              <a:t>Flame.java</a:t>
            </a:r>
            <a:r>
              <a:rPr lang="en-GB" dirty="0"/>
              <a:t> - Defines flames for the game. Extends on </a:t>
            </a:r>
            <a:r>
              <a:rPr lang="en-GB" dirty="0" err="1"/>
              <a:t>GameObject</a:t>
            </a:r>
            <a:r>
              <a:rPr lang="en-GB" dirty="0"/>
              <a:t> by adding a time to live variable.</a:t>
            </a:r>
          </a:p>
          <a:p>
            <a:pPr lvl="1"/>
            <a:r>
              <a:rPr lang="en-GB" dirty="0">
                <a:hlinkClick r:id="rId5"/>
              </a:rPr>
              <a:t>Bomb.java</a:t>
            </a:r>
            <a:r>
              <a:rPr lang="en-GB" dirty="0"/>
              <a:t> - Defines bombs for the game. Has a time to live variable, and a velocity. Handles bomb explosions. It updates its desired position on every game tick based on its velocity.</a:t>
            </a:r>
          </a:p>
          <a:p>
            <a:pPr lvl="1"/>
            <a:r>
              <a:rPr lang="en-GB" dirty="0">
                <a:hlinkClick r:id="rId6"/>
              </a:rPr>
              <a:t>Avatar.java</a:t>
            </a:r>
            <a:r>
              <a:rPr lang="en-GB" dirty="0"/>
              <a:t> - Defines avatars for the game and all their properties, including </a:t>
            </a:r>
            <a:r>
              <a:rPr lang="en-GB" dirty="0" err="1"/>
              <a:t>playerID</a:t>
            </a:r>
            <a:r>
              <a:rPr lang="en-GB" dirty="0"/>
              <a:t> (for connection to AI player), kick ability, ammo, bomb blast strength, vision range, win status (win, loss, tie, incomplete), enemies, teammates and team ID. Handles property modifications based on power-up collection.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5CA3D-EAF1-004C-8CFB-54E86B8B07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16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81844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4263225" y="1075550"/>
            <a:ext cx="45036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Agents: </a:t>
            </a:r>
            <a:endParaRPr b="1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Passage:</a:t>
            </a:r>
            <a:endParaRPr b="1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Rigid:</a:t>
            </a:r>
            <a:endParaRPr b="1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Wood:</a:t>
            </a:r>
            <a:endParaRPr b="1"/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/>
          </a:p>
          <a:p>
            <a:pPr marL="457200" marR="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Board Logic:</a:t>
            </a:r>
            <a:endParaRPr b="1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Square</a:t>
            </a:r>
            <a:endParaRPr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Diagonally symmetric</a:t>
            </a:r>
            <a:endParaRPr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Agents have initial breathing space</a:t>
            </a:r>
            <a:endParaRPr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Agents can reach each other</a:t>
            </a:r>
            <a:endParaRPr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6325" y="1185475"/>
            <a:ext cx="238382" cy="238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4700" y="1185475"/>
            <a:ext cx="238382" cy="238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63075" y="1185475"/>
            <a:ext cx="238382" cy="238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95837" y="1185475"/>
            <a:ext cx="238382" cy="238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27500" y="1513800"/>
            <a:ext cx="237600" cy="23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92325" y="1832950"/>
            <a:ext cx="237600" cy="23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38975" y="2131225"/>
            <a:ext cx="237600" cy="23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/>
        </p:nvSpPr>
        <p:spPr>
          <a:xfrm>
            <a:off x="435375" y="4708400"/>
            <a:ext cx="3600000" cy="2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typical board</a:t>
            </a:r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5" name="Google Shape;145;p23"/>
          <p:cNvSpPr txBox="1">
            <a:spLocks noGrp="1"/>
          </p:cNvSpPr>
          <p:nvPr>
            <p:ph type="body" idx="1"/>
          </p:nvPr>
        </p:nvSpPr>
        <p:spPr>
          <a:xfrm>
            <a:off x="4190558" y="449559"/>
            <a:ext cx="4830600" cy="7940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sp>
        <p:nvSpPr>
          <p:cNvPr id="146" name="Google Shape;146;p23"/>
          <p:cNvSpPr/>
          <p:nvPr/>
        </p:nvSpPr>
        <p:spPr>
          <a:xfrm>
            <a:off x="756625" y="3404750"/>
            <a:ext cx="989400" cy="996600"/>
          </a:xfrm>
          <a:prstGeom prst="corner">
            <a:avLst>
              <a:gd name="adj1" fmla="val 31683"/>
              <a:gd name="adj2" fmla="val 3230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18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A45707-28A9-1D4A-A1AD-C707E989BCC5}"/>
              </a:ext>
            </a:extLst>
          </p:cNvPr>
          <p:cNvSpPr txBox="1"/>
          <p:nvPr/>
        </p:nvSpPr>
        <p:spPr>
          <a:xfrm>
            <a:off x="5780314" y="2048969"/>
            <a:ext cx="1181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Utils.Types.java</a:t>
            </a:r>
            <a:endParaRPr lang="en-US" sz="1100" dirty="0"/>
          </a:p>
        </p:txBody>
      </p:sp>
      <p:pic>
        <p:nvPicPr>
          <p:cNvPr id="9" name="Picture 8" descr="A picture containing bottle&#10;&#10;Description automatically generated">
            <a:extLst>
              <a:ext uri="{FF2B5EF4-FFF2-40B4-BE49-F238E27FC236}">
                <a16:creationId xmlns:a16="http://schemas.microsoft.com/office/drawing/2014/main" id="{B31F6483-5A44-B94C-8BF2-04AC94560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629" y="1413252"/>
            <a:ext cx="3746500" cy="5969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3" name="Google Shape;15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4255060" y="445025"/>
            <a:ext cx="46998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sp>
        <p:nvSpPr>
          <p:cNvPr id="155" name="Google Shape;15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On this menu</a:t>
            </a:r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Pommerman, the game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Agents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The Hack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1" name="Google Shape;16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2" name="Google Shape;162;p25"/>
          <p:cNvSpPr txBox="1">
            <a:spLocks noGrp="1"/>
          </p:cNvSpPr>
          <p:nvPr>
            <p:ph type="body" idx="1"/>
          </p:nvPr>
        </p:nvSpPr>
        <p:spPr>
          <a:xfrm>
            <a:off x="4234058" y="445025"/>
            <a:ext cx="47871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N (parametrized) RIGID tiles randomly (and symmetrically) 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sp>
        <p:nvSpPr>
          <p:cNvPr id="163" name="Google Shape;163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0" name="Google Shape;170;p26"/>
          <p:cNvSpPr txBox="1">
            <a:spLocks noGrp="1"/>
          </p:cNvSpPr>
          <p:nvPr>
            <p:ph type="body" idx="1"/>
          </p:nvPr>
        </p:nvSpPr>
        <p:spPr>
          <a:xfrm>
            <a:off x="4234058" y="445025"/>
            <a:ext cx="47871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N (parametrized) RIGID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M (parametrized) WOOD tiles randomly (and symmetrically) 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sp>
        <p:nvSpPr>
          <p:cNvPr id="171" name="Google Shape;171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21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432A9F-AD7D-374E-8F72-3AF58BA9C7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954" y="3365906"/>
            <a:ext cx="3187700" cy="419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2605D8-68B1-6D49-BA8C-69F8B7EA4807}"/>
              </a:ext>
            </a:extLst>
          </p:cNvPr>
          <p:cNvSpPr txBox="1"/>
          <p:nvPr/>
        </p:nvSpPr>
        <p:spPr>
          <a:xfrm>
            <a:off x="5812972" y="3785006"/>
            <a:ext cx="1181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Utils.Types.java</a:t>
            </a:r>
            <a:endParaRPr lang="en-US" sz="11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7" name="Google Shape;177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4219658" y="445025"/>
            <a:ext cx="48015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N (parametrized) RIGID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M (parametrized) WOOD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Check the number of inaccessible passages. </a:t>
            </a:r>
            <a:endParaRPr dirty="0"/>
          </a:p>
        </p:txBody>
      </p:sp>
      <p:sp>
        <p:nvSpPr>
          <p:cNvPr id="179" name="Google Shape;179;p27"/>
          <p:cNvSpPr/>
          <p:nvPr/>
        </p:nvSpPr>
        <p:spPr>
          <a:xfrm>
            <a:off x="2626325" y="3292550"/>
            <a:ext cx="516600" cy="5166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7ADD5F-DC8A-8248-9590-F6C99CB41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7258" y="3809150"/>
            <a:ext cx="3505200" cy="228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D8C7E0-05EC-9E47-9DCB-5492FC7DAFF7}"/>
              </a:ext>
            </a:extLst>
          </p:cNvPr>
          <p:cNvSpPr txBox="1"/>
          <p:nvPr/>
        </p:nvSpPr>
        <p:spPr>
          <a:xfrm>
            <a:off x="5959930" y="4023640"/>
            <a:ext cx="1181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Utils.Types.java</a:t>
            </a:r>
            <a:endParaRPr lang="en-US" sz="11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6" name="Google Shape;18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xfrm>
            <a:off x="4250927" y="445025"/>
            <a:ext cx="48015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N (parametrized) RIGID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M (parametrized) WOOD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Check the number of inaccessible passages.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power-up objects.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88" name="Google Shape;188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23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ACA1BC-418E-A047-8F2A-6490941F1D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627" y="4210571"/>
            <a:ext cx="3086100" cy="203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F2F6BD-893B-9D4A-AF83-52415964CB12}"/>
              </a:ext>
            </a:extLst>
          </p:cNvPr>
          <p:cNvSpPr txBox="1"/>
          <p:nvPr/>
        </p:nvSpPr>
        <p:spPr>
          <a:xfrm>
            <a:off x="5976259" y="4413771"/>
            <a:ext cx="1181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Utils.Types.java</a:t>
            </a:r>
            <a:endParaRPr lang="en-US" sz="11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AI Agent API</a:t>
            </a:r>
            <a:endParaRPr/>
          </a:p>
        </p:txBody>
      </p:sp>
      <p:sp>
        <p:nvSpPr>
          <p:cNvPr id="203" name="Google Shape;203;p30"/>
          <p:cNvSpPr txBox="1">
            <a:spLocks noGrp="1"/>
          </p:cNvSpPr>
          <p:nvPr>
            <p:ph type="body" idx="1"/>
          </p:nvPr>
        </p:nvSpPr>
        <p:spPr>
          <a:xfrm>
            <a:off x="313200" y="1152475"/>
            <a:ext cx="2195400" cy="3416400"/>
          </a:xfrm>
          <a:prstGeom prst="rect">
            <a:avLst/>
          </a:prstGeom>
        </p:spPr>
        <p:txBody>
          <a:bodyPr spcFirstLastPara="1" wrap="square" lIns="54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Must extend abstract class </a:t>
            </a:r>
            <a:r>
              <a:rPr lang="es" b="1"/>
              <a:t>Player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Action space:</a:t>
            </a:r>
            <a:endParaRPr/>
          </a:p>
          <a:p>
            <a:pPr marL="280799" lvl="0" indent="-175299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STOP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UP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DOWN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LEFT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RIGHT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PLACE BOMB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500" y="1219150"/>
            <a:ext cx="6539301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/>
          <p:nvPr/>
        </p:nvSpPr>
        <p:spPr>
          <a:xfrm>
            <a:off x="1846225" y="3598175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0"/>
          <p:cNvSpPr/>
          <p:nvPr/>
        </p:nvSpPr>
        <p:spPr>
          <a:xfrm>
            <a:off x="1846225" y="3081700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0"/>
          <p:cNvSpPr/>
          <p:nvPr/>
        </p:nvSpPr>
        <p:spPr>
          <a:xfrm>
            <a:off x="1846225" y="3852875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0"/>
          <p:cNvSpPr/>
          <p:nvPr/>
        </p:nvSpPr>
        <p:spPr>
          <a:xfrm>
            <a:off x="1846225" y="3348788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0"/>
          <p:cNvSpPr/>
          <p:nvPr/>
        </p:nvSpPr>
        <p:spPr>
          <a:xfrm>
            <a:off x="1846225" y="2841150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0"/>
          <p:cNvSpPr/>
          <p:nvPr/>
        </p:nvSpPr>
        <p:spPr>
          <a:xfrm>
            <a:off x="1846225" y="4107575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0"/>
          <p:cNvSpPr/>
          <p:nvPr/>
        </p:nvSpPr>
        <p:spPr>
          <a:xfrm>
            <a:off x="1894675" y="3927125"/>
            <a:ext cx="200100" cy="14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1894675" y="3672425"/>
            <a:ext cx="200100" cy="1485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1920475" y="3138250"/>
            <a:ext cx="148500" cy="1839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920475" y="3405338"/>
            <a:ext cx="148500" cy="1839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0"/>
          <p:cNvSpPr/>
          <p:nvPr/>
        </p:nvSpPr>
        <p:spPr>
          <a:xfrm>
            <a:off x="1894675" y="4164102"/>
            <a:ext cx="200124" cy="183924"/>
          </a:xfrm>
          <a:prstGeom prst="irregularSeal2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Partial Observability</a:t>
            </a:r>
            <a:endParaRPr/>
          </a:p>
        </p:txBody>
      </p:sp>
      <p:sp>
        <p:nvSpPr>
          <p:cNvPr id="248" name="Google Shape;248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98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 dirty="0"/>
              <a:t>States assigned avatars &amp; state observations </a:t>
            </a:r>
            <a:r>
              <a:rPr lang="es" sz="1600" b="1" dirty="0"/>
              <a:t>reduced </a:t>
            </a:r>
            <a:r>
              <a:rPr lang="es" sz="1600" dirty="0"/>
              <a:t>in ForwardModel.copy() based on the vision range and avatar’s position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 dirty="0"/>
              <a:t>Any objects outside the vision range are replaced with a </a:t>
            </a:r>
            <a:r>
              <a:rPr lang="es" sz="1600" b="1" i="1" dirty="0"/>
              <a:t>Fog</a:t>
            </a:r>
            <a:r>
              <a:rPr lang="es" sz="1600" b="1" dirty="0"/>
              <a:t> </a:t>
            </a:r>
            <a:r>
              <a:rPr lang="es" sz="1600" dirty="0"/>
              <a:t>type and are </a:t>
            </a:r>
            <a:r>
              <a:rPr lang="es" sz="1600" b="1" dirty="0"/>
              <a:t>not </a:t>
            </a:r>
            <a:r>
              <a:rPr lang="es" sz="1600" dirty="0"/>
              <a:t>updated by engine during simulations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 dirty="0"/>
              <a:t>GUI displays true game state + views of all individual agents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 dirty="0"/>
              <a:t>Different </a:t>
            </a:r>
            <a:r>
              <a:rPr lang="es" sz="1600" b="1" dirty="0"/>
              <a:t>measures</a:t>
            </a:r>
            <a:r>
              <a:rPr lang="es" sz="1600" dirty="0"/>
              <a:t> can be used to achieve different observations (square view in original Pommerman)</a:t>
            </a:r>
            <a:endParaRPr sz="1600" dirty="0"/>
          </a:p>
        </p:txBody>
      </p:sp>
      <p:pic>
        <p:nvPicPr>
          <p:cNvPr id="249" name="Google Shape;2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835" y="1152475"/>
            <a:ext cx="3713465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9048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" sz="4000" b="1" dirty="0"/>
              <a:t>Agents</a:t>
            </a:r>
            <a:br>
              <a:rPr lang="es" sz="4000" b="1" dirty="0"/>
            </a:br>
            <a:br>
              <a:rPr lang="es" sz="4000" b="1" dirty="0"/>
            </a:br>
            <a:r>
              <a:rPr lang="en-GB" sz="2000" dirty="0">
                <a:hlinkClick r:id="rId3"/>
              </a:rPr>
              <a:t>https://github.com/GAIGResearch/java-pommerman/wiki/AI-Players</a:t>
            </a:r>
            <a:endParaRPr sz="40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Very simple</a:t>
            </a:r>
            <a:endParaRPr/>
          </a:p>
        </p:txBody>
      </p:sp>
      <p:sp>
        <p:nvSpPr>
          <p:cNvPr id="304" name="Google Shape;304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Do Nothing</a:t>
            </a:r>
            <a:r>
              <a:rPr lang="es" dirty="0"/>
              <a:t>: always returns action STOP (does nothing)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GB" dirty="0">
                <a:solidFill>
                  <a:srgbClr val="0070C0"/>
                </a:solidFill>
              </a:rPr>
              <a:t>p</a:t>
            </a:r>
            <a:r>
              <a:rPr lang="es" dirty="0">
                <a:solidFill>
                  <a:srgbClr val="0070C0"/>
                </a:solidFill>
              </a:rPr>
              <a:t>layers.DoNothingPlayer.java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endParaRPr lang="es" dirty="0"/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en-GB" sz="1100" b="1" dirty="0">
                <a:solidFill>
                  <a:srgbClr val="000080"/>
                </a:solidFill>
              </a:rPr>
              <a:t>public class </a:t>
            </a:r>
            <a:r>
              <a:rPr lang="en-GB" sz="1100" dirty="0" err="1"/>
              <a:t>DoNothingPlayer</a:t>
            </a:r>
            <a:r>
              <a:rPr lang="en-GB" sz="1100" dirty="0"/>
              <a:t> </a:t>
            </a:r>
            <a:r>
              <a:rPr lang="en-GB" sz="1100" b="1" dirty="0">
                <a:solidFill>
                  <a:srgbClr val="000080"/>
                </a:solidFill>
              </a:rPr>
              <a:t>extends </a:t>
            </a:r>
            <a:r>
              <a:rPr lang="en-GB" sz="1100" dirty="0"/>
              <a:t>Player {</a:t>
            </a:r>
            <a:br>
              <a:rPr lang="en-GB" sz="1100" dirty="0"/>
            </a:br>
            <a:endParaRPr lang="en-GB" sz="1100" dirty="0"/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en-GB" sz="1100" dirty="0"/>
              <a:t>    </a:t>
            </a:r>
            <a:r>
              <a:rPr lang="en-GB" sz="1100" b="1" dirty="0">
                <a:solidFill>
                  <a:srgbClr val="000080"/>
                </a:solidFill>
              </a:rPr>
              <a:t>public </a:t>
            </a:r>
            <a:r>
              <a:rPr lang="en-GB" sz="1100" dirty="0" err="1"/>
              <a:t>DoNothingPlayer</a:t>
            </a:r>
            <a:r>
              <a:rPr lang="en-GB" sz="1100" dirty="0"/>
              <a:t>(</a:t>
            </a:r>
            <a:r>
              <a:rPr lang="en-GB" sz="1100" b="1" dirty="0">
                <a:solidFill>
                  <a:srgbClr val="000080"/>
                </a:solidFill>
              </a:rPr>
              <a:t>int </a:t>
            </a:r>
            <a:r>
              <a:rPr lang="en-GB" sz="1100" dirty="0" err="1"/>
              <a:t>pId</a:t>
            </a:r>
            <a:r>
              <a:rPr lang="en-GB" sz="1100" dirty="0"/>
              <a:t>) {</a:t>
            </a:r>
            <a:br>
              <a:rPr lang="en-GB" sz="1100" dirty="0"/>
            </a:br>
            <a:r>
              <a:rPr lang="en-GB" sz="1100" dirty="0"/>
              <a:t>        </a:t>
            </a:r>
            <a:r>
              <a:rPr lang="en-GB" sz="1100" b="1" dirty="0">
                <a:solidFill>
                  <a:srgbClr val="000080"/>
                </a:solidFill>
              </a:rPr>
              <a:t>super</a:t>
            </a:r>
            <a:r>
              <a:rPr lang="en-GB" sz="1100" dirty="0"/>
              <a:t>(</a:t>
            </a:r>
            <a:r>
              <a:rPr lang="en-GB" sz="1100" dirty="0">
                <a:solidFill>
                  <a:srgbClr val="0000FF"/>
                </a:solidFill>
              </a:rPr>
              <a:t>0</a:t>
            </a:r>
            <a:r>
              <a:rPr lang="en-GB" sz="1100" dirty="0"/>
              <a:t>, </a:t>
            </a:r>
            <a:r>
              <a:rPr lang="en-GB" sz="1100" dirty="0" err="1"/>
              <a:t>pId</a:t>
            </a:r>
            <a:r>
              <a:rPr lang="en-GB" sz="1100" dirty="0"/>
              <a:t>);</a:t>
            </a:r>
            <a:br>
              <a:rPr lang="en-GB" sz="1100" dirty="0"/>
            </a:br>
            <a:r>
              <a:rPr lang="en-GB" sz="1100" dirty="0"/>
              <a:t>    }</a:t>
            </a:r>
          </a:p>
          <a:p>
            <a:pPr marL="571500" lvl="1" indent="0">
              <a:spcBef>
                <a:spcPts val="0"/>
              </a:spcBef>
              <a:buSzPts val="1800"/>
              <a:buNone/>
            </a:pPr>
            <a:br>
              <a:rPr lang="en-GB" sz="1100" dirty="0">
                <a:solidFill>
                  <a:srgbClr val="808000"/>
                </a:solidFill>
              </a:rPr>
            </a:br>
            <a:r>
              <a:rPr lang="en-GB" sz="1100" dirty="0">
                <a:solidFill>
                  <a:srgbClr val="808000"/>
                </a:solidFill>
              </a:rPr>
              <a:t>    </a:t>
            </a:r>
            <a:r>
              <a:rPr lang="en-GB" sz="1100" b="1" dirty="0">
                <a:solidFill>
                  <a:srgbClr val="000080"/>
                </a:solidFill>
              </a:rPr>
              <a:t>public </a:t>
            </a:r>
            <a:r>
              <a:rPr lang="en-GB" sz="1100" dirty="0" err="1"/>
              <a:t>Types.ACTIONS</a:t>
            </a:r>
            <a:r>
              <a:rPr lang="en-GB" sz="1100" dirty="0"/>
              <a:t> act(</a:t>
            </a:r>
            <a:r>
              <a:rPr lang="en-GB" sz="1100" dirty="0" err="1"/>
              <a:t>GameState</a:t>
            </a:r>
            <a:r>
              <a:rPr lang="en-GB" sz="1100" dirty="0"/>
              <a:t> </a:t>
            </a:r>
            <a:r>
              <a:rPr lang="en-GB" sz="1100" dirty="0" err="1"/>
              <a:t>gs</a:t>
            </a:r>
            <a:r>
              <a:rPr lang="en-GB" sz="1100" dirty="0"/>
              <a:t>) { </a:t>
            </a:r>
            <a:r>
              <a:rPr lang="en-GB" sz="1100" b="1" dirty="0">
                <a:solidFill>
                  <a:srgbClr val="000080"/>
                </a:solidFill>
              </a:rPr>
              <a:t>return </a:t>
            </a:r>
            <a:r>
              <a:rPr lang="en-GB" sz="1100" dirty="0" err="1"/>
              <a:t>Types.ACTIONS.</a:t>
            </a:r>
            <a:r>
              <a:rPr lang="en-GB" sz="1100" b="1" dirty="0" err="1">
                <a:solidFill>
                  <a:srgbClr val="660E7A"/>
                </a:solidFill>
              </a:rPr>
              <a:t>ACTION_STOP</a:t>
            </a:r>
            <a:r>
              <a:rPr lang="en-GB" sz="1100" dirty="0"/>
              <a:t>; }</a:t>
            </a:r>
            <a:br>
              <a:rPr lang="en-GB" sz="1100" dirty="0">
                <a:solidFill>
                  <a:srgbClr val="808000"/>
                </a:solidFill>
              </a:rPr>
            </a:br>
            <a:endParaRPr lang="en-GB" sz="1100" dirty="0">
              <a:solidFill>
                <a:srgbClr val="808000"/>
              </a:solidFill>
            </a:endParaRPr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en-GB" sz="1100" dirty="0">
                <a:solidFill>
                  <a:srgbClr val="808000"/>
                </a:solidFill>
              </a:rPr>
              <a:t>    </a:t>
            </a:r>
            <a:r>
              <a:rPr lang="en-GB" sz="1100" b="1" dirty="0">
                <a:solidFill>
                  <a:srgbClr val="000080"/>
                </a:solidFill>
              </a:rPr>
              <a:t>public </a:t>
            </a:r>
            <a:r>
              <a:rPr lang="en-GB" sz="1100" dirty="0"/>
              <a:t>Player copy() {     </a:t>
            </a:r>
            <a:r>
              <a:rPr lang="en-GB" sz="1100" b="1" dirty="0">
                <a:solidFill>
                  <a:srgbClr val="000080"/>
                </a:solidFill>
              </a:rPr>
              <a:t>return new </a:t>
            </a:r>
            <a:r>
              <a:rPr lang="en-GB" sz="1100" dirty="0" err="1"/>
              <a:t>DoNothingPlayer</a:t>
            </a:r>
            <a:r>
              <a:rPr lang="en-GB" sz="1100" dirty="0"/>
              <a:t>(</a:t>
            </a:r>
            <a:r>
              <a:rPr lang="en-GB" sz="1100" b="1" dirty="0" err="1">
                <a:solidFill>
                  <a:srgbClr val="660E7A"/>
                </a:solidFill>
              </a:rPr>
              <a:t>playerID</a:t>
            </a:r>
            <a:r>
              <a:rPr lang="en-GB" sz="1100" dirty="0"/>
              <a:t>);  }</a:t>
            </a:r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en-GB" sz="1100" dirty="0"/>
              <a:t>}</a:t>
            </a:r>
            <a:endParaRPr lang="es" sz="1100" dirty="0"/>
          </a:p>
          <a:p>
            <a:pPr lvl="1" indent="-342900">
              <a:spcBef>
                <a:spcPts val="0"/>
              </a:spcBef>
              <a:buSzPts val="1800"/>
              <a:buChar char="●"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6" name="Google Shape;33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Very simple</a:t>
            </a:r>
            <a:endParaRPr/>
          </a:p>
        </p:txBody>
      </p:sp>
      <p:sp>
        <p:nvSpPr>
          <p:cNvPr id="304" name="Google Shape;304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b="1" dirty="0"/>
              <a:t>Random</a:t>
            </a:r>
            <a:r>
              <a:rPr lang="en-GB" dirty="0"/>
              <a:t>: returns a random action out of those available</a:t>
            </a:r>
          </a:p>
          <a:p>
            <a:pPr lvl="1">
              <a:spcBef>
                <a:spcPts val="0"/>
              </a:spcBef>
            </a:pPr>
            <a:r>
              <a:rPr lang="en-GB" dirty="0">
                <a:solidFill>
                  <a:srgbClr val="0070C0"/>
                </a:solidFill>
              </a:rPr>
              <a:t>p</a:t>
            </a:r>
            <a:r>
              <a:rPr lang="es" dirty="0">
                <a:solidFill>
                  <a:srgbClr val="0070C0"/>
                </a:solidFill>
              </a:rPr>
              <a:t>layers.RandomPlayer.java</a:t>
            </a:r>
            <a:endParaRPr dirty="0">
              <a:solidFill>
                <a:srgbClr val="0070C0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class </a:t>
            </a:r>
            <a:r>
              <a:rPr lang="en-GB" sz="1200" dirty="0" err="1"/>
              <a:t>RandomPlayer</a:t>
            </a:r>
            <a:r>
              <a:rPr lang="en-GB" sz="1200" dirty="0"/>
              <a:t> </a:t>
            </a:r>
            <a:r>
              <a:rPr lang="en-GB" sz="1200" b="1" dirty="0">
                <a:solidFill>
                  <a:srgbClr val="000080"/>
                </a:solidFill>
              </a:rPr>
              <a:t>extends </a:t>
            </a:r>
            <a:r>
              <a:rPr lang="en-GB" sz="1200" dirty="0"/>
              <a:t>Player {</a:t>
            </a:r>
            <a:br>
              <a:rPr lang="en-GB" sz="1200" dirty="0"/>
            </a:br>
            <a:r>
              <a:rPr lang="en-GB" sz="1200" dirty="0"/>
              <a:t>	    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/>
              <a:t>Random </a:t>
            </a:r>
            <a:r>
              <a:rPr lang="en-GB" sz="1200" b="1" dirty="0">
                <a:solidFill>
                  <a:srgbClr val="660E7A"/>
                </a:solidFill>
              </a:rPr>
              <a:t>random</a:t>
            </a:r>
            <a:r>
              <a:rPr lang="en-GB" sz="1200" dirty="0"/>
              <a:t>;</a:t>
            </a:r>
            <a:br>
              <a:rPr lang="en-GB" sz="1200" dirty="0"/>
            </a:br>
            <a:br>
              <a:rPr lang="en-GB" sz="1200" dirty="0"/>
            </a:br>
            <a:r>
              <a:rPr lang="en-GB" sz="1200" dirty="0"/>
              <a:t>	    </a:t>
            </a:r>
            <a:r>
              <a:rPr lang="en-GB" sz="1200" b="1" dirty="0">
                <a:solidFill>
                  <a:srgbClr val="000080"/>
                </a:solidFill>
              </a:rPr>
              <a:t>public </a:t>
            </a:r>
            <a:r>
              <a:rPr lang="en-GB" sz="1200" dirty="0" err="1"/>
              <a:t>RandomPlayer</a:t>
            </a:r>
            <a:r>
              <a:rPr lang="en-GB" sz="1200" dirty="0"/>
              <a:t>(</a:t>
            </a:r>
            <a:r>
              <a:rPr lang="en-GB" sz="1200" b="1" dirty="0">
                <a:solidFill>
                  <a:srgbClr val="000080"/>
                </a:solidFill>
              </a:rPr>
              <a:t>long </a:t>
            </a:r>
            <a:r>
              <a:rPr lang="en-GB" sz="1200" dirty="0"/>
              <a:t>seed, </a:t>
            </a:r>
            <a:r>
              <a:rPr lang="en-GB" sz="1200" b="1" dirty="0">
                <a:solidFill>
                  <a:srgbClr val="000080"/>
                </a:solidFill>
              </a:rPr>
              <a:t>int </a:t>
            </a:r>
            <a:r>
              <a:rPr lang="en-GB" sz="1200" dirty="0"/>
              <a:t>id) {</a:t>
            </a:r>
            <a:br>
              <a:rPr lang="en-GB" sz="1200" dirty="0"/>
            </a:br>
            <a:r>
              <a:rPr lang="en-GB" sz="1200" dirty="0"/>
              <a:t>	        </a:t>
            </a:r>
            <a:r>
              <a:rPr lang="en-GB" sz="1200" b="1" dirty="0">
                <a:solidFill>
                  <a:srgbClr val="000080"/>
                </a:solidFill>
              </a:rPr>
              <a:t>super</a:t>
            </a:r>
            <a:r>
              <a:rPr lang="en-GB" sz="1200" dirty="0"/>
              <a:t>(seed, id);</a:t>
            </a:r>
            <a:br>
              <a:rPr lang="en-GB" sz="1200" dirty="0"/>
            </a:br>
            <a:r>
              <a:rPr lang="en-GB" sz="1200" dirty="0"/>
              <a:t>	        </a:t>
            </a:r>
            <a:r>
              <a:rPr lang="en-GB" sz="1200" b="1" dirty="0">
                <a:solidFill>
                  <a:srgbClr val="660E7A"/>
                </a:solidFill>
              </a:rPr>
              <a:t>random </a:t>
            </a:r>
            <a:r>
              <a:rPr lang="en-GB" sz="1200" dirty="0"/>
              <a:t>= </a:t>
            </a:r>
            <a:r>
              <a:rPr lang="en-GB" sz="1200" b="1" dirty="0">
                <a:solidFill>
                  <a:srgbClr val="000080"/>
                </a:solidFill>
              </a:rPr>
              <a:t>new </a:t>
            </a:r>
            <a:r>
              <a:rPr lang="en-GB" sz="1200" dirty="0"/>
              <a:t>Random(seed);</a:t>
            </a:r>
            <a:br>
              <a:rPr lang="en-GB" sz="1200" dirty="0"/>
            </a:br>
            <a:r>
              <a:rPr lang="en-GB" sz="1200" dirty="0"/>
              <a:t>	    }</a:t>
            </a:r>
            <a:br>
              <a:rPr lang="en-GB" sz="1200" dirty="0"/>
            </a:br>
            <a:r>
              <a:rPr lang="en-GB" sz="1200" dirty="0"/>
              <a:t>	    </a:t>
            </a:r>
            <a:r>
              <a:rPr lang="en-GB" sz="1200" b="1" dirty="0">
                <a:solidFill>
                  <a:srgbClr val="000080"/>
                </a:solidFill>
              </a:rPr>
              <a:t>public </a:t>
            </a:r>
            <a:r>
              <a:rPr lang="en-GB" sz="1200" dirty="0" err="1"/>
              <a:t>Types.ACTIONS</a:t>
            </a:r>
            <a:r>
              <a:rPr lang="en-GB" sz="1200" dirty="0"/>
              <a:t> act(</a:t>
            </a:r>
            <a:r>
              <a:rPr lang="en-GB" sz="1200" dirty="0" err="1"/>
              <a:t>GameState</a:t>
            </a:r>
            <a:r>
              <a:rPr lang="en-GB" sz="1200" dirty="0"/>
              <a:t> </a:t>
            </a:r>
            <a:r>
              <a:rPr lang="en-GB" sz="1200" dirty="0" err="1"/>
              <a:t>gs</a:t>
            </a:r>
            <a:r>
              <a:rPr lang="en-GB" sz="1200" dirty="0"/>
              <a:t>) {</a:t>
            </a:r>
            <a:br>
              <a:rPr lang="en-GB" sz="1200" dirty="0"/>
            </a:br>
            <a:r>
              <a:rPr lang="en-GB" sz="1200" dirty="0"/>
              <a:t>	        </a:t>
            </a:r>
            <a:r>
              <a:rPr lang="en-GB" sz="1200" b="1" dirty="0">
                <a:solidFill>
                  <a:srgbClr val="000080"/>
                </a:solidFill>
              </a:rPr>
              <a:t>int </a:t>
            </a:r>
            <a:r>
              <a:rPr lang="en-GB" sz="1200" dirty="0" err="1"/>
              <a:t>actionIdx</a:t>
            </a:r>
            <a:r>
              <a:rPr lang="en-GB" sz="1200" dirty="0"/>
              <a:t> = </a:t>
            </a:r>
            <a:r>
              <a:rPr lang="en-GB" sz="1200" b="1" dirty="0" err="1">
                <a:solidFill>
                  <a:srgbClr val="660E7A"/>
                </a:solidFill>
              </a:rPr>
              <a:t>random</a:t>
            </a:r>
            <a:r>
              <a:rPr lang="en-GB" sz="1200" dirty="0" err="1"/>
              <a:t>.nextInt</a:t>
            </a:r>
            <a:r>
              <a:rPr lang="en-GB" sz="1200" dirty="0"/>
              <a:t>(</a:t>
            </a:r>
            <a:r>
              <a:rPr lang="en-GB" sz="1200" dirty="0" err="1"/>
              <a:t>gs.nActions</a:t>
            </a:r>
            <a:r>
              <a:rPr lang="en-GB" sz="1200" dirty="0"/>
              <a:t>());</a:t>
            </a:r>
            <a:br>
              <a:rPr lang="en-GB" sz="1200" dirty="0"/>
            </a:br>
            <a:r>
              <a:rPr lang="en-GB" sz="1200" dirty="0"/>
              <a:t>	        </a:t>
            </a:r>
            <a:r>
              <a:rPr lang="en-GB" sz="1200" b="1" dirty="0">
                <a:solidFill>
                  <a:srgbClr val="000080"/>
                </a:solidFill>
              </a:rPr>
              <a:t>return </a:t>
            </a:r>
            <a:r>
              <a:rPr lang="en-GB" sz="1200" dirty="0" err="1"/>
              <a:t>Types.ACTIONS.</a:t>
            </a:r>
            <a:r>
              <a:rPr lang="en-GB" sz="1200" i="1" dirty="0" err="1"/>
              <a:t>all</a:t>
            </a:r>
            <a:r>
              <a:rPr lang="en-GB" sz="1200" dirty="0"/>
              <a:t>().get(</a:t>
            </a:r>
            <a:r>
              <a:rPr lang="en-GB" sz="1200" dirty="0" err="1"/>
              <a:t>actionIdx</a:t>
            </a:r>
            <a:r>
              <a:rPr lang="en-GB" sz="1200" dirty="0"/>
              <a:t>);</a:t>
            </a:r>
            <a:br>
              <a:rPr lang="en-GB" sz="1200" dirty="0"/>
            </a:br>
            <a:r>
              <a:rPr lang="en-GB" sz="1200" dirty="0"/>
              <a:t>	    }</a:t>
            </a:r>
            <a:br>
              <a:rPr lang="en-GB" sz="1200" dirty="0">
                <a:solidFill>
                  <a:srgbClr val="808000"/>
                </a:solidFill>
              </a:rPr>
            </a:br>
            <a:r>
              <a:rPr lang="en-GB" sz="1200" dirty="0">
                <a:solidFill>
                  <a:srgbClr val="808000"/>
                </a:solidFill>
              </a:rPr>
              <a:t>	    </a:t>
            </a:r>
            <a:r>
              <a:rPr lang="en-GB" sz="1200" b="1" dirty="0">
                <a:solidFill>
                  <a:srgbClr val="000080"/>
                </a:solidFill>
              </a:rPr>
              <a:t>public </a:t>
            </a:r>
            <a:r>
              <a:rPr lang="en-GB" sz="1200" dirty="0"/>
              <a:t>Player copy() { </a:t>
            </a:r>
            <a:r>
              <a:rPr lang="en-GB" sz="1200" b="1" dirty="0">
                <a:solidFill>
                  <a:srgbClr val="000080"/>
                </a:solidFill>
              </a:rPr>
              <a:t>return new </a:t>
            </a:r>
            <a:r>
              <a:rPr lang="en-GB" sz="1200" dirty="0" err="1"/>
              <a:t>RandomPlayer</a:t>
            </a:r>
            <a:r>
              <a:rPr lang="en-GB" sz="1200" dirty="0"/>
              <a:t>(</a:t>
            </a:r>
            <a:r>
              <a:rPr lang="en-GB" sz="1200" b="1" dirty="0">
                <a:solidFill>
                  <a:srgbClr val="660E7A"/>
                </a:solidFill>
              </a:rPr>
              <a:t>seed</a:t>
            </a:r>
            <a:r>
              <a:rPr lang="en-GB" sz="1200" dirty="0"/>
              <a:t>, </a:t>
            </a:r>
            <a:r>
              <a:rPr lang="en-GB" sz="1200" b="1" dirty="0" err="1">
                <a:solidFill>
                  <a:srgbClr val="660E7A"/>
                </a:solidFill>
              </a:rPr>
              <a:t>playerID</a:t>
            </a:r>
            <a:r>
              <a:rPr lang="en-GB" sz="1200" dirty="0"/>
              <a:t>); }</a:t>
            </a:r>
            <a:br>
              <a:rPr lang="en-GB" sz="1200" dirty="0"/>
            </a:br>
            <a:r>
              <a:rPr lang="en-GB" sz="1200" dirty="0"/>
              <a:t>	}</a:t>
            </a:r>
            <a:endParaRPr sz="1200" dirty="0"/>
          </a:p>
        </p:txBody>
      </p:sp>
      <p:sp>
        <p:nvSpPr>
          <p:cNvPr id="336" name="Google Shape;33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36649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Very simple</a:t>
            </a:r>
            <a:endParaRPr dirty="0"/>
          </a:p>
        </p:txBody>
      </p:sp>
      <p:sp>
        <p:nvSpPr>
          <p:cNvPr id="304" name="Google Shape;304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600"/>
              </a:spcBef>
            </a:pPr>
            <a:r>
              <a:rPr lang="es" b="1" dirty="0"/>
              <a:t>One Step Look Ahead</a:t>
            </a:r>
            <a:r>
              <a:rPr lang="es" dirty="0"/>
              <a:t>: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checks the result of all available actions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advances game state once with each action using the </a:t>
            </a:r>
            <a:r>
              <a:rPr lang="es" b="1" dirty="0"/>
              <a:t>Forward Model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uses a </a:t>
            </a:r>
            <a:r>
              <a:rPr lang="es" b="1" dirty="0"/>
              <a:t>DoNothing opponent model </a:t>
            </a:r>
            <a:r>
              <a:rPr lang="es" dirty="0"/>
              <a:t>(considers opponents do nothing in its simulations)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evaluates states using a </a:t>
            </a:r>
            <a:r>
              <a:rPr lang="es" b="1" dirty="0"/>
              <a:t>heuristic </a:t>
            </a:r>
            <a:r>
              <a:rPr lang="es" dirty="0"/>
              <a:t>(minimizes the number of opponents in the game)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chooses action with best immediate outcome (short-sighted)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>
                <a:solidFill>
                  <a:srgbClr val="0070C0"/>
                </a:solidFill>
              </a:rPr>
              <a:t>players.OSLAPlayer.java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305" name="Google Shape;305;p39"/>
          <p:cNvSpPr/>
          <p:nvPr/>
        </p:nvSpPr>
        <p:spPr>
          <a:xfrm>
            <a:off x="5882625" y="542618"/>
            <a:ext cx="1020300" cy="2670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Game state</a:t>
            </a:r>
            <a:endParaRPr sz="1000"/>
          </a:p>
        </p:txBody>
      </p:sp>
      <p:sp>
        <p:nvSpPr>
          <p:cNvPr id="306" name="Google Shape;306;p39"/>
          <p:cNvSpPr/>
          <p:nvPr/>
        </p:nvSpPr>
        <p:spPr>
          <a:xfrm>
            <a:off x="6044286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9"/>
          <p:cNvSpPr/>
          <p:nvPr/>
        </p:nvSpPr>
        <p:spPr>
          <a:xfrm>
            <a:off x="6473666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9"/>
          <p:cNvSpPr/>
          <p:nvPr/>
        </p:nvSpPr>
        <p:spPr>
          <a:xfrm>
            <a:off x="5614905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9"/>
          <p:cNvSpPr/>
          <p:nvPr/>
        </p:nvSpPr>
        <p:spPr>
          <a:xfrm>
            <a:off x="6903047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9"/>
          <p:cNvSpPr/>
          <p:nvPr/>
        </p:nvSpPr>
        <p:spPr>
          <a:xfrm>
            <a:off x="5185525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9"/>
          <p:cNvSpPr/>
          <p:nvPr/>
        </p:nvSpPr>
        <p:spPr>
          <a:xfrm>
            <a:off x="7332427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2" name="Google Shape;312;p39"/>
          <p:cNvCxnSpPr>
            <a:stCxn id="305" idx="2"/>
            <a:endCxn id="310" idx="0"/>
          </p:cNvCxnSpPr>
          <p:nvPr/>
        </p:nvCxnSpPr>
        <p:spPr>
          <a:xfrm flipH="1">
            <a:off x="5319075" y="809618"/>
            <a:ext cx="10737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9"/>
          <p:cNvCxnSpPr>
            <a:stCxn id="305" idx="2"/>
            <a:endCxn id="308" idx="0"/>
          </p:cNvCxnSpPr>
          <p:nvPr/>
        </p:nvCxnSpPr>
        <p:spPr>
          <a:xfrm flipH="1">
            <a:off x="5748375" y="809618"/>
            <a:ext cx="6444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9"/>
          <p:cNvCxnSpPr>
            <a:stCxn id="305" idx="2"/>
            <a:endCxn id="306" idx="0"/>
          </p:cNvCxnSpPr>
          <p:nvPr/>
        </p:nvCxnSpPr>
        <p:spPr>
          <a:xfrm flipH="1">
            <a:off x="6177675" y="809618"/>
            <a:ext cx="2151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39"/>
          <p:cNvCxnSpPr>
            <a:stCxn id="305" idx="2"/>
            <a:endCxn id="307" idx="0"/>
          </p:cNvCxnSpPr>
          <p:nvPr/>
        </p:nvCxnSpPr>
        <p:spPr>
          <a:xfrm>
            <a:off x="6392775" y="809618"/>
            <a:ext cx="2145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39"/>
          <p:cNvCxnSpPr>
            <a:stCxn id="305" idx="2"/>
            <a:endCxn id="309" idx="0"/>
          </p:cNvCxnSpPr>
          <p:nvPr/>
        </p:nvCxnSpPr>
        <p:spPr>
          <a:xfrm>
            <a:off x="6392775" y="809618"/>
            <a:ext cx="6438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39"/>
          <p:cNvCxnSpPr>
            <a:stCxn id="305" idx="2"/>
            <a:endCxn id="311" idx="0"/>
          </p:cNvCxnSpPr>
          <p:nvPr/>
        </p:nvCxnSpPr>
        <p:spPr>
          <a:xfrm>
            <a:off x="6392775" y="809618"/>
            <a:ext cx="10731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8" name="Google Shape;318;p39"/>
          <p:cNvSpPr/>
          <p:nvPr/>
        </p:nvSpPr>
        <p:spPr>
          <a:xfrm>
            <a:off x="5658477" y="1153885"/>
            <a:ext cx="180000" cy="133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6087858" y="1153885"/>
            <a:ext cx="180000" cy="1335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6540441" y="1137967"/>
            <a:ext cx="133500" cy="1653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9"/>
          <p:cNvSpPr/>
          <p:nvPr/>
        </p:nvSpPr>
        <p:spPr>
          <a:xfrm>
            <a:off x="6969821" y="1137967"/>
            <a:ext cx="133500" cy="1653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9"/>
          <p:cNvSpPr/>
          <p:nvPr/>
        </p:nvSpPr>
        <p:spPr>
          <a:xfrm>
            <a:off x="7375999" y="1137946"/>
            <a:ext cx="179982" cy="165402"/>
          </a:xfrm>
          <a:prstGeom prst="irregularSeal2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9"/>
          <p:cNvSpPr/>
          <p:nvPr/>
        </p:nvSpPr>
        <p:spPr>
          <a:xfrm>
            <a:off x="5222892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4" name="Google Shape;324;p39"/>
          <p:cNvSpPr/>
          <p:nvPr/>
        </p:nvSpPr>
        <p:spPr>
          <a:xfrm>
            <a:off x="5652272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5" name="Google Shape;325;p39"/>
          <p:cNvSpPr/>
          <p:nvPr/>
        </p:nvSpPr>
        <p:spPr>
          <a:xfrm>
            <a:off x="6081653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6" name="Google Shape;326;p39"/>
          <p:cNvSpPr/>
          <p:nvPr/>
        </p:nvSpPr>
        <p:spPr>
          <a:xfrm>
            <a:off x="6511033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7" name="Google Shape;327;p39"/>
          <p:cNvSpPr/>
          <p:nvPr/>
        </p:nvSpPr>
        <p:spPr>
          <a:xfrm>
            <a:off x="6940413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8" name="Google Shape;328;p39"/>
          <p:cNvSpPr/>
          <p:nvPr/>
        </p:nvSpPr>
        <p:spPr>
          <a:xfrm>
            <a:off x="7369794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cxnSp>
        <p:nvCxnSpPr>
          <p:cNvPr id="329" name="Google Shape;329;p39"/>
          <p:cNvCxnSpPr>
            <a:stCxn id="310" idx="4"/>
            <a:endCxn id="323" idx="0"/>
          </p:cNvCxnSpPr>
          <p:nvPr/>
        </p:nvCxnSpPr>
        <p:spPr>
          <a:xfrm>
            <a:off x="5319025" y="1354110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0" name="Google Shape;330;p39"/>
          <p:cNvCxnSpPr>
            <a:stCxn id="324" idx="0"/>
            <a:endCxn id="324" idx="0"/>
          </p:cNvCxnSpPr>
          <p:nvPr/>
        </p:nvCxnSpPr>
        <p:spPr>
          <a:xfrm>
            <a:off x="5748422" y="1462283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1" name="Google Shape;331;p39"/>
          <p:cNvCxnSpPr>
            <a:stCxn id="324" idx="0"/>
            <a:endCxn id="308" idx="4"/>
          </p:cNvCxnSpPr>
          <p:nvPr/>
        </p:nvCxnSpPr>
        <p:spPr>
          <a:xfrm rot="10800000">
            <a:off x="5748422" y="1353983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2" name="Google Shape;332;p39"/>
          <p:cNvCxnSpPr>
            <a:stCxn id="325" idx="0"/>
            <a:endCxn id="306" idx="4"/>
          </p:cNvCxnSpPr>
          <p:nvPr/>
        </p:nvCxnSpPr>
        <p:spPr>
          <a:xfrm rot="10800000">
            <a:off x="6177803" y="1353983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3" name="Google Shape;333;p39"/>
          <p:cNvCxnSpPr>
            <a:stCxn id="326" idx="0"/>
            <a:endCxn id="307" idx="4"/>
          </p:cNvCxnSpPr>
          <p:nvPr/>
        </p:nvCxnSpPr>
        <p:spPr>
          <a:xfrm rot="10800000">
            <a:off x="6607183" y="1353983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4" name="Google Shape;334;p39"/>
          <p:cNvCxnSpPr>
            <a:stCxn id="327" idx="0"/>
            <a:endCxn id="309" idx="4"/>
          </p:cNvCxnSpPr>
          <p:nvPr/>
        </p:nvCxnSpPr>
        <p:spPr>
          <a:xfrm rot="10800000">
            <a:off x="7036563" y="1353983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5" name="Google Shape;335;p39"/>
          <p:cNvCxnSpPr>
            <a:endCxn id="311" idx="4"/>
          </p:cNvCxnSpPr>
          <p:nvPr/>
        </p:nvCxnSpPr>
        <p:spPr>
          <a:xfrm rot="10800000">
            <a:off x="7465927" y="1354110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954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SFP &amp; Pommerman</a:t>
            </a:r>
            <a:endParaRPr dirty="0"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7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/>
              <a:t>Focus: </a:t>
            </a:r>
            <a:r>
              <a:rPr lang="es" dirty="0"/>
              <a:t>Statistical Forward Planning (SFP: MCTS &amp; RHEA) algorithms on Pommerman: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/>
              <a:t>Three game modes: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FFA</a:t>
            </a:r>
            <a:r>
              <a:rPr lang="es" dirty="0"/>
              <a:t>: Free For All, 4x1, Full obs (/ PO)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Team</a:t>
            </a:r>
            <a:r>
              <a:rPr lang="es" dirty="0"/>
              <a:t> (NIPS’18): 2vs2, PO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Team Radio</a:t>
            </a:r>
            <a:r>
              <a:rPr lang="es" dirty="0"/>
              <a:t>: 2vs2, PO, Radio comm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/>
              <a:t>All done in our own Java version of the game.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s" dirty="0"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8025" y="1822650"/>
            <a:ext cx="3374276" cy="28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Simple Agent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s" dirty="0"/>
              <a:t>Taken from the original framework (simple_agent.py)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s" dirty="0"/>
              <a:t>Follows hand designed set of rules.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Uses Dijkstra’s pathfinding algorithm.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Serves as a baseline agent.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“This agent is prone to killing itself.”</a:t>
            </a:r>
          </a:p>
          <a:p>
            <a:r>
              <a:rPr lang="en-GB" dirty="0" err="1">
                <a:solidFill>
                  <a:srgbClr val="0070C0"/>
                </a:solidFill>
              </a:rPr>
              <a:t>players.SimplePlayer.java</a:t>
            </a:r>
            <a:endParaRPr lang="en-GB" dirty="0">
              <a:solidFill>
                <a:srgbClr val="0070C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43" name="Google Shape;34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Simple Agent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6895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At each step, the agent receives GameState; then performs Dijkstra’s pathfinding with a limited depth (10). Makes decisions following these rules: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there are any upcoming bomb explosions; escape.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adjacent to an enemy; lay a bomb.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there is an enemy within 3 steps; move towards it.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there is a power-up within 2 steps; move towards it.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adjacent to a WOOD tile; lay a bomb.</a:t>
            </a:r>
            <a:endParaRPr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there is a WOOD tile within 2 steps and we have ammo; move towards it.</a:t>
            </a:r>
            <a:endParaRPr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Move randomly to a not recently visited position.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50" name="Google Shape;350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 dirty="0"/>
              <a:t>MCTS (</a:t>
            </a:r>
            <a:r>
              <a:rPr lang="en-GB" dirty="0" err="1">
                <a:solidFill>
                  <a:srgbClr val="0070C0"/>
                </a:solidFill>
              </a:rPr>
              <a:t>players.mcts.MCTSPlayer.java</a:t>
            </a:r>
            <a:r>
              <a:rPr lang="en-GB" dirty="0"/>
              <a:t>)</a:t>
            </a:r>
            <a:br>
              <a:rPr lang="en-GB" dirty="0">
                <a:solidFill>
                  <a:srgbClr val="0070C0"/>
                </a:solidFill>
              </a:rPr>
            </a:br>
            <a:endParaRPr dirty="0"/>
          </a:p>
        </p:txBody>
      </p:sp>
      <p:pic>
        <p:nvPicPr>
          <p:cNvPr id="356" name="Google Shape;35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177825"/>
            <a:ext cx="8096250" cy="3486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Rolling Horizon Evolution Agents</a:t>
            </a:r>
            <a:endParaRPr dirty="0"/>
          </a:p>
        </p:txBody>
      </p:sp>
      <p:sp>
        <p:nvSpPr>
          <p:cNvPr id="378" name="Google Shape;378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 err="1"/>
              <a:t>SimpleEvoAgent</a:t>
            </a:r>
            <a:r>
              <a:rPr lang="en-GB" dirty="0"/>
              <a:t>: </a:t>
            </a:r>
            <a:r>
              <a:rPr lang="en-GB" dirty="0" err="1">
                <a:solidFill>
                  <a:srgbClr val="0070C0"/>
                </a:solidFill>
              </a:rPr>
              <a:t>players.SimpleEvoAgent.java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RHEA: </a:t>
            </a:r>
            <a:r>
              <a:rPr lang="en-GB" dirty="0" err="1">
                <a:solidFill>
                  <a:srgbClr val="0070C0"/>
                </a:solidFill>
              </a:rPr>
              <a:t>players.rhea.RHEAPlayer.java</a:t>
            </a:r>
            <a:endParaRPr lang="en-GB" dirty="0">
              <a:solidFill>
                <a:srgbClr val="0070C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sp>
        <p:nvSpPr>
          <p:cNvPr id="379" name="Google Shape;379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33</a:t>
            </a:fld>
            <a:endParaRPr/>
          </a:p>
        </p:txBody>
      </p:sp>
      <p:pic>
        <p:nvPicPr>
          <p:cNvPr id="5" name="Google Shape;371;p44">
            <a:extLst>
              <a:ext uri="{FF2B5EF4-FFF2-40B4-BE49-F238E27FC236}">
                <a16:creationId xmlns:a16="http://schemas.microsoft.com/office/drawing/2014/main" id="{EFA81868-1E10-9B45-8317-E418BBE3869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462" y="2055907"/>
            <a:ext cx="7839075" cy="292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Heuristics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s" dirty="0"/>
              <a:t>Used for evaluating non-terminal states.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Hand-tuned, as weighted linear combinations.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Two types: 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Basic (directly available, no computational overhead)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Advanced (computed, Dijkstra’s pathfinding)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Basic Heuristics:</a:t>
            </a:r>
            <a:endParaRPr b="1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Number of alive teammates/enemies.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Number of different tile types such as WOOD.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Avatar’s properties: Kicking, Ammo, Max Ammo, Blast Strength</a:t>
            </a:r>
          </a:p>
          <a:p>
            <a:pPr lvl="1">
              <a:spcBef>
                <a:spcPts val="0"/>
              </a:spcBef>
            </a:pPr>
            <a:r>
              <a:rPr lang="en-GB" dirty="0" err="1">
                <a:solidFill>
                  <a:srgbClr val="0070C0"/>
                </a:solidFill>
              </a:rPr>
              <a:t>players.heuristics.CustomHeuristic.java</a:t>
            </a:r>
            <a:endParaRPr lang="es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86" name="Google Shape;386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Heuristics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7"/>
          <p:cNvSpPr txBox="1">
            <a:spLocks noGrp="1"/>
          </p:cNvSpPr>
          <p:nvPr>
            <p:ph type="body" idx="1"/>
          </p:nvPr>
        </p:nvSpPr>
        <p:spPr>
          <a:xfrm>
            <a:off x="311700" y="2877875"/>
            <a:ext cx="8520600" cy="1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Advanced Heuristics:</a:t>
            </a:r>
            <a:endParaRPr b="1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Number of directions in (upcoming) bomb explosions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Number of safe directions (passable, not getting the agent stuck)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Distance to enemies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Distance to power-up(s)</a:t>
            </a:r>
          </a:p>
          <a:p>
            <a:pPr lvl="1">
              <a:spcBef>
                <a:spcPts val="0"/>
              </a:spcBef>
            </a:pPr>
            <a:r>
              <a:rPr lang="en-GB" dirty="0" err="1">
                <a:solidFill>
                  <a:srgbClr val="0070C0"/>
                </a:solidFill>
              </a:rPr>
              <a:t>players.heuristics.AdvancedHeuristic.java</a:t>
            </a:r>
            <a:endParaRPr lang="es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93" name="Google Shape;39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5925" y="1017725"/>
            <a:ext cx="1772125" cy="17510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94" name="Google Shape;394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Tuning agents	</a:t>
            </a:r>
            <a:endParaRPr/>
          </a:p>
        </p:txBody>
      </p:sp>
      <p:sp>
        <p:nvSpPr>
          <p:cNvPr id="400" name="Google Shape;400;p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Agents have many parameters and possible combinations of parameters (including different heuristic options):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MCTS: 3 parameters, 3.000E1 search space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RHEA: 26 parameters, 1.741E12 search space (13 non-dependent params, 7.465E6 sp)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6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NTBEA integration: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Common ParameterSet interface for all parameterized agents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Can be tuned with NTBEA for better performance against certain opponents</a:t>
            </a:r>
          </a:p>
          <a:p>
            <a:pPr lvl="1">
              <a:spcBef>
                <a:spcPts val="0"/>
              </a:spcBef>
            </a:pPr>
            <a:r>
              <a:rPr lang="en-GB" dirty="0">
                <a:hlinkClick r:id="rId3"/>
              </a:rPr>
              <a:t>https://github.com/GAIGResearch/java-pommerman/wiki/Optimizing-Agent-Parameters</a:t>
            </a:r>
            <a:endParaRPr dirty="0"/>
          </a:p>
        </p:txBody>
      </p:sp>
      <p:sp>
        <p:nvSpPr>
          <p:cNvPr id="401" name="Google Shape;401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b="1" dirty="0"/>
              <a:t>Pommerman: the hack</a:t>
            </a:r>
            <a:endParaRPr sz="40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49FA-8E80-9244-86DE-876278446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 of the AI Hack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16523-8B06-0441-805F-FAA3213A1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Produce interesting variants of </a:t>
            </a:r>
            <a:r>
              <a:rPr lang="en-US" dirty="0" err="1"/>
              <a:t>Pommerman</a:t>
            </a:r>
            <a:endParaRPr lang="en-US" dirty="0"/>
          </a:p>
          <a:p>
            <a:pPr lvl="1"/>
            <a:r>
              <a:rPr lang="en-US" dirty="0"/>
              <a:t>Each group produces their own variation</a:t>
            </a:r>
          </a:p>
          <a:p>
            <a:pPr lvl="1"/>
            <a:endParaRPr lang="en-US" dirty="0"/>
          </a:p>
          <a:p>
            <a:r>
              <a:rPr lang="en-US" dirty="0"/>
              <a:t>Produce strong AI players that can with the tournaments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256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3459C-3B25-A641-AE47-EC8E214E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What you must respect to keep it all working and nice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3376-CC21-8A48-B868-CC6311BC1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change the Agent AI API</a:t>
            </a:r>
          </a:p>
          <a:p>
            <a:r>
              <a:rPr lang="en-US" dirty="0"/>
              <a:t>Your agent should still play in real time. </a:t>
            </a:r>
          </a:p>
          <a:p>
            <a:pPr lvl="1"/>
            <a:r>
              <a:rPr lang="en-US" dirty="0"/>
              <a:t>Let’s say, return an action every 100ms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195C1D-4F88-CA4E-9587-16AB5B9EE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97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" dirty="0"/>
              <a:t>SFP &amp; Pommerman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/>
              <a:t>Challenges</a:t>
            </a:r>
            <a:r>
              <a:rPr lang="es" dirty="0"/>
              <a:t>: 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s" sz="1400" dirty="0"/>
              <a:t>Dealing with multiple adversaries (competitive / collaborative)</a:t>
            </a:r>
            <a:endParaRPr sz="1400"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 dirty="0"/>
              <a:t>Fog of war (depending on version)</a:t>
            </a:r>
            <a:endParaRPr sz="1400" dirty="0"/>
          </a:p>
          <a:p>
            <a:pPr lvl="0" indent="-317500">
              <a:buSzPts val="1400"/>
            </a:pPr>
            <a:r>
              <a:rPr lang="es" sz="1400" dirty="0"/>
              <a:t>Durative actions and tempral reasoning (e.g. bombs have a fuse delay)</a:t>
            </a:r>
            <a:endParaRPr sz="1400"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 dirty="0"/>
              <a:t>Line-of-Sight considerations</a:t>
            </a:r>
            <a:endParaRPr sz="1400"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 dirty="0"/>
              <a:t>Spatial reasoning (the exact layout of the hard and soft walls is of key importance)</a:t>
            </a:r>
            <a:endParaRPr sz="1400" dirty="0"/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4500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8CC2-E3CF-B64D-BBE7-192DD1EB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tournaments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ED612-51FF-4946-A246-6B5784E32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4 groups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We suggest round robin tournaments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i.e. run like a football league (except with more game repetitions)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4 bots plays each other: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 times (suggest N = 20)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On each turf (x4)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Two different observability modes: Full and PO:4 (x2)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We will provide 20 seeds (secret) to play these games</a:t>
            </a:r>
          </a:p>
        </p:txBody>
      </p:sp>
    </p:spTree>
    <p:extLst>
      <p:ext uri="{BB962C8B-B14F-4D97-AF65-F5344CB8AC3E}">
        <p14:creationId xmlns:p14="http://schemas.microsoft.com/office/powerpoint/2010/main" val="2946879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b="1"/>
              <a:t>Pommerman: the game</a:t>
            </a:r>
            <a:endParaRPr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Game Description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Randomly drawn symmetric 11x11 grid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4 players, 3 modes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Players can place </a:t>
            </a:r>
            <a:r>
              <a:rPr lang="es" b="1"/>
              <a:t>bombs</a:t>
            </a:r>
            <a:r>
              <a:rPr lang="es"/>
              <a:t> that explode after 10 ticks.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Bombs generate </a:t>
            </a:r>
            <a:r>
              <a:rPr lang="es" b="1"/>
              <a:t>flames</a:t>
            </a:r>
            <a:r>
              <a:rPr lang="es"/>
              <a:t> in a cross (size 1). They kill players, wood and explode other bombs.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Players can’t put more than one bomb at a time.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Obstacles: </a:t>
            </a:r>
            <a:r>
              <a:rPr lang="es" b="1"/>
              <a:t>Wood</a:t>
            </a:r>
            <a:r>
              <a:rPr lang="es"/>
              <a:t> (destroyable by flames) and </a:t>
            </a:r>
            <a:r>
              <a:rPr lang="es" b="1"/>
              <a:t>Rigid</a:t>
            </a:r>
            <a:r>
              <a:rPr lang="es"/>
              <a:t> (fixed) blocks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Pick-up Items: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Hidden in Wood obstacles.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b="1"/>
              <a:t>Extra bomb</a:t>
            </a:r>
            <a:r>
              <a:rPr lang="es"/>
              <a:t>: adds one to the limit of bombs a player can drop.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b="1"/>
              <a:t>Increment Range</a:t>
            </a:r>
            <a:r>
              <a:rPr lang="es"/>
              <a:t>: adds one to the size of the explosion.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b="1"/>
              <a:t>Kick</a:t>
            </a:r>
            <a:r>
              <a:rPr lang="es"/>
              <a:t>: allows kicking a bomb on collision, in a straight line distance in the direction of travel.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Game lasts N ticks or until a player / team wins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3775" y="382900"/>
            <a:ext cx="1568525" cy="1552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0225" y="386673"/>
            <a:ext cx="1568525" cy="1545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" name="Google Shape;105;p20"/>
          <p:cNvGrpSpPr/>
          <p:nvPr/>
        </p:nvGrpSpPr>
        <p:grpSpPr>
          <a:xfrm>
            <a:off x="8290925" y="2646813"/>
            <a:ext cx="541375" cy="237600"/>
            <a:chOff x="8290925" y="2646813"/>
            <a:chExt cx="541375" cy="237600"/>
          </a:xfrm>
        </p:grpSpPr>
        <p:pic>
          <p:nvPicPr>
            <p:cNvPr id="106" name="Google Shape;106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94700" y="2646813"/>
              <a:ext cx="237600" cy="237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290925" y="2646813"/>
              <a:ext cx="237600" cy="237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8" name="Google Shape;108;p20"/>
          <p:cNvGrpSpPr/>
          <p:nvPr/>
        </p:nvGrpSpPr>
        <p:grpSpPr>
          <a:xfrm>
            <a:off x="8562463" y="3454000"/>
            <a:ext cx="269838" cy="755675"/>
            <a:chOff x="8562463" y="3454000"/>
            <a:chExt cx="269838" cy="755675"/>
          </a:xfrm>
        </p:grpSpPr>
        <p:pic>
          <p:nvPicPr>
            <p:cNvPr id="109" name="Google Shape;109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562463" y="3454000"/>
              <a:ext cx="269825" cy="269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2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562475" y="3670025"/>
              <a:ext cx="269825" cy="269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2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8562463" y="3939850"/>
              <a:ext cx="269825" cy="269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2" name="Google Shape;11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311700" y="2670775"/>
            <a:ext cx="8520600" cy="21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s" b="1"/>
              <a:t>Team:</a:t>
            </a:r>
            <a:r>
              <a:rPr lang="es"/>
              <a:t> 4 players competing in teams of 2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Always paired 1-3, 2-4, sited in opposite corners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Team with no agents </a:t>
            </a:r>
            <a:r>
              <a:rPr lang="es" b="1"/>
              <a:t>loses</a:t>
            </a:r>
            <a:r>
              <a:rPr lang="es"/>
              <a:t>, other team </a:t>
            </a:r>
            <a:r>
              <a:rPr lang="es" b="1"/>
              <a:t>wins</a:t>
            </a:r>
            <a:endParaRPr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Players of each team alive at the end, teams </a:t>
            </a:r>
            <a:r>
              <a:rPr lang="es" b="1"/>
              <a:t>tie</a:t>
            </a:r>
            <a:endParaRPr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Last players of each time die on same tick, teams </a:t>
            </a:r>
            <a:r>
              <a:rPr lang="es" b="1"/>
              <a:t>tie</a:t>
            </a:r>
            <a:endParaRPr b="1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Team Radio:</a:t>
            </a:r>
            <a:endParaRPr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As Team but adding a layer of communication </a:t>
            </a:r>
            <a:endParaRPr b="1"/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Game Modes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5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Free For All (FFA):</a:t>
            </a:r>
            <a:r>
              <a:rPr lang="es"/>
              <a:t> 4 players competing all against each other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Last player standing </a:t>
            </a:r>
            <a:r>
              <a:rPr lang="es" b="1"/>
              <a:t>wins</a:t>
            </a:r>
            <a:endParaRPr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All players that die </a:t>
            </a:r>
            <a:r>
              <a:rPr lang="es" b="1"/>
              <a:t>lose</a:t>
            </a:r>
            <a:r>
              <a:rPr lang="es"/>
              <a:t> the game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Players that alive at the end </a:t>
            </a:r>
            <a:r>
              <a:rPr lang="es" b="1"/>
              <a:t>tie</a:t>
            </a:r>
            <a:endParaRPr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Last players die on the same tick, they also </a:t>
            </a:r>
            <a:r>
              <a:rPr lang="es" b="1"/>
              <a:t>tie</a:t>
            </a:r>
            <a:endParaRPr b="1"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8900" y="2861760"/>
            <a:ext cx="3280950" cy="830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8900" y="1683152"/>
            <a:ext cx="3280950" cy="88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Game State + Forward Model</a:t>
            </a:r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Game State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The objective state of the game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The state of the game as observed by an agent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Contains a Forward Model object</a:t>
            </a:r>
            <a:endParaRPr dirty="0"/>
          </a:p>
        </p:txBody>
      </p:sp>
      <p:sp>
        <p:nvSpPr>
          <p:cNvPr id="195" name="Google Shape;195;p29"/>
          <p:cNvSpPr txBox="1">
            <a:spLocks noGrp="1"/>
          </p:cNvSpPr>
          <p:nvPr>
            <p:ph type="body" idx="1"/>
          </p:nvPr>
        </p:nvSpPr>
        <p:spPr>
          <a:xfrm>
            <a:off x="4377975" y="1152475"/>
            <a:ext cx="4260300" cy="20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Forward Model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Information about bombs, agents, walls, powerups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Handles updates to the game state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collisions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explosions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actions</a:t>
            </a:r>
            <a:endParaRPr/>
          </a:p>
        </p:txBody>
      </p:sp>
      <p:pic>
        <p:nvPicPr>
          <p:cNvPr id="196" name="Google Shape;1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138" y="3068300"/>
            <a:ext cx="8343719" cy="197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A33C4-10D3-6942-B907-D48ACD532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Pommerman</a:t>
            </a:r>
            <a:r>
              <a:rPr lang="en-US" dirty="0"/>
              <a:t> Framework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374E1-8610-A54E-9C62-E141E9AA6C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Code: </a:t>
            </a:r>
            <a:r>
              <a:rPr lang="en-GB" dirty="0">
                <a:hlinkClick r:id="rId2"/>
              </a:rPr>
              <a:t>https://github.com/GAIGResearch/java-pommerman</a:t>
            </a:r>
            <a:endParaRPr lang="en-GB" dirty="0"/>
          </a:p>
          <a:p>
            <a:r>
              <a:rPr lang="en-GB" dirty="0"/>
              <a:t>Wiki: </a:t>
            </a:r>
            <a:r>
              <a:rPr lang="en-GB" dirty="0">
                <a:hlinkClick r:id="rId3"/>
              </a:rPr>
              <a:t>https://github.com/GAIGResearch/java-pommerman/wiki</a:t>
            </a:r>
            <a:endParaRPr lang="en-GB" dirty="0"/>
          </a:p>
          <a:p>
            <a:endParaRPr lang="en-GB" dirty="0"/>
          </a:p>
          <a:p>
            <a:pPr>
              <a:lnSpc>
                <a:spcPct val="100000"/>
              </a:lnSpc>
            </a:pPr>
            <a:r>
              <a:rPr lang="en-GB" b="1" dirty="0">
                <a:hlinkClick r:id="rId4"/>
              </a:rPr>
              <a:t>core</a:t>
            </a:r>
            <a:r>
              <a:rPr lang="en-GB" dirty="0"/>
              <a:t> - Package contains core game classes and some *</a:t>
            </a:r>
            <a:r>
              <a:rPr lang="en-GB" dirty="0" err="1"/>
              <a:t>Test.java</a:t>
            </a:r>
            <a:r>
              <a:rPr lang="en-GB" dirty="0"/>
              <a:t> classes running unit tests on various functionality.</a:t>
            </a:r>
          </a:p>
          <a:p>
            <a:pPr marL="626400" lvl="1">
              <a:lnSpc>
                <a:spcPct val="100000"/>
              </a:lnSpc>
              <a:spcBef>
                <a:spcPts val="500"/>
              </a:spcBef>
            </a:pPr>
            <a:r>
              <a:rPr lang="en-GB" dirty="0">
                <a:hlinkClick r:id="rId5"/>
              </a:rPr>
              <a:t>Game.java</a:t>
            </a:r>
            <a:r>
              <a:rPr lang="en-GB" dirty="0"/>
              <a:t> - Contains main game functionality (i.e. running instances of games)</a:t>
            </a:r>
          </a:p>
          <a:p>
            <a:pPr marL="626400" lvl="1">
              <a:lnSpc>
                <a:spcPct val="100000"/>
              </a:lnSpc>
              <a:spcBef>
                <a:spcPts val="500"/>
              </a:spcBef>
            </a:pPr>
            <a:r>
              <a:rPr lang="en-GB" dirty="0">
                <a:hlinkClick r:id="rId6"/>
              </a:rPr>
              <a:t>GameState.java</a:t>
            </a:r>
            <a:r>
              <a:rPr lang="en-GB" dirty="0"/>
              <a:t> - Contains all information for a game state, including a </a:t>
            </a:r>
            <a:r>
              <a:rPr lang="en-GB" dirty="0" err="1"/>
              <a:t>ForwardModel</a:t>
            </a:r>
            <a:r>
              <a:rPr lang="en-GB" dirty="0"/>
              <a:t> object. It's used by the agents to interact with the game.</a:t>
            </a:r>
          </a:p>
          <a:p>
            <a:pPr marL="626400" lvl="1">
              <a:lnSpc>
                <a:spcPct val="100000"/>
              </a:lnSpc>
              <a:spcBef>
                <a:spcPts val="500"/>
              </a:spcBef>
            </a:pPr>
            <a:r>
              <a:rPr lang="en-GB" dirty="0">
                <a:hlinkClick r:id="rId7"/>
              </a:rPr>
              <a:t>ForwardModel.java</a:t>
            </a:r>
            <a:r>
              <a:rPr lang="en-GB" dirty="0"/>
              <a:t> - Contains main engine functionality for advancing a state.</a:t>
            </a:r>
          </a:p>
          <a:p>
            <a:pPr marL="626400" lvl="1">
              <a:lnSpc>
                <a:spcPct val="100000"/>
              </a:lnSpc>
              <a:spcBef>
                <a:spcPts val="500"/>
              </a:spcBef>
            </a:pPr>
            <a:r>
              <a:rPr lang="en-GB" b="1" dirty="0">
                <a:hlinkClick r:id="rId8"/>
              </a:rPr>
              <a:t>gameConfig</a:t>
            </a:r>
            <a:r>
              <a:rPr lang="en-GB" dirty="0"/>
              <a:t> - Package contains game configuration objects which define victory conditions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5127F4-CA4D-3E4E-9BE5-630AA1D69A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9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38511540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2233</Words>
  <Application>Microsoft Macintosh PowerPoint</Application>
  <PresentationFormat>On-screen Show (16:9)</PresentationFormat>
  <Paragraphs>397</Paragraphs>
  <Slides>40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Simple Light</vt:lpstr>
      <vt:lpstr>Game AI Hack: Pommerman IGGI Game Design II</vt:lpstr>
      <vt:lpstr>On this menu</vt:lpstr>
      <vt:lpstr>SFP &amp; Pommerman</vt:lpstr>
      <vt:lpstr>SFP &amp; Pommerman </vt:lpstr>
      <vt:lpstr>Pommerman: the game</vt:lpstr>
      <vt:lpstr>Game Description</vt:lpstr>
      <vt:lpstr>Game Modes</vt:lpstr>
      <vt:lpstr>Game State + Forward Model</vt:lpstr>
      <vt:lpstr>Pommerman Framework</vt:lpstr>
      <vt:lpstr>Game.java</vt:lpstr>
      <vt:lpstr>GameState.java</vt:lpstr>
      <vt:lpstr>ForwardModel.java</vt:lpstr>
      <vt:lpstr>gameConfig.OriginalGameConfig.java</vt:lpstr>
      <vt:lpstr>How to run it</vt:lpstr>
      <vt:lpstr>Types.java</vt:lpstr>
      <vt:lpstr>objects package</vt:lpstr>
      <vt:lpstr>Board Generation </vt:lpstr>
      <vt:lpstr>Board Generation </vt:lpstr>
      <vt:lpstr>Board Generation </vt:lpstr>
      <vt:lpstr>Board Generation </vt:lpstr>
      <vt:lpstr>Board Generation </vt:lpstr>
      <vt:lpstr>Board Generation </vt:lpstr>
      <vt:lpstr>Board Generation </vt:lpstr>
      <vt:lpstr>AI Agent API</vt:lpstr>
      <vt:lpstr>Partial Observability</vt:lpstr>
      <vt:lpstr>Agents  https://github.com/GAIGResearch/java-pommerman/wiki/AI-Players</vt:lpstr>
      <vt:lpstr>Very simple</vt:lpstr>
      <vt:lpstr>Very simple</vt:lpstr>
      <vt:lpstr>Very simple</vt:lpstr>
      <vt:lpstr>Simple Agent </vt:lpstr>
      <vt:lpstr>Simple Agent </vt:lpstr>
      <vt:lpstr>MCTS (players.mcts.MCTSPlayer.java) </vt:lpstr>
      <vt:lpstr>Rolling Horizon Evolution Agents</vt:lpstr>
      <vt:lpstr>Heuristics </vt:lpstr>
      <vt:lpstr>Heuristics </vt:lpstr>
      <vt:lpstr>Tuning agents </vt:lpstr>
      <vt:lpstr>Pommerman: the hack</vt:lpstr>
      <vt:lpstr>Aims of the AI Hack</vt:lpstr>
      <vt:lpstr>What you must respect to keep it all working and nice</vt:lpstr>
      <vt:lpstr>Setting up tournaments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AI Hack: Pommerman IGGI Game Design II</dc:title>
  <cp:lastModifiedBy>Diego Pérez</cp:lastModifiedBy>
  <cp:revision>11</cp:revision>
  <dcterms:modified xsi:type="dcterms:W3CDTF">2019-06-05T08:47:19Z</dcterms:modified>
</cp:coreProperties>
</file>